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9" r:id="rId24"/>
    <p:sldId id="279" r:id="rId25"/>
    <p:sldId id="280" r:id="rId26"/>
    <p:sldId id="281" r:id="rId27"/>
    <p:sldId id="290" r:id="rId28"/>
    <p:sldId id="282" r:id="rId29"/>
    <p:sldId id="283" r:id="rId30"/>
    <p:sldId id="284" r:id="rId31"/>
    <p:sldId id="291" r:id="rId32"/>
    <p:sldId id="285" r:id="rId33"/>
    <p:sldId id="286" r:id="rId34"/>
    <p:sldId id="287"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asios\Desktop\pre%20exams%20statistic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asios\Desktop\pre%20exams%20statistic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asios\Desktop\pre%20exams%20statistic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Kasios\Desktop\pre%20exams%20statistic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Kasios\Desktop\ypp17180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Kasios\Desktop\ypp17180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Kasios\Desktop\ypp17180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1"/>
    </mc:Choice>
    <mc:Fallback>
      <c:style val="41"/>
    </mc:Fallback>
  </mc:AlternateContent>
  <c:chart>
    <c:title>
      <c:layout/>
      <c:overlay val="0"/>
    </c:title>
    <c:autoTitleDeleted val="0"/>
    <c:plotArea>
      <c:layout/>
      <c:lineChart>
        <c:grouping val="standard"/>
        <c:varyColors val="0"/>
        <c:ser>
          <c:idx val="0"/>
          <c:order val="0"/>
          <c:tx>
            <c:strRef>
              <c:f>Sheet1!$B$9</c:f>
              <c:strCache>
                <c:ptCount val="1"/>
                <c:pt idx="0">
                  <c:v>Υποψήφιοι για πρόσβαση στα Δημόσια ΑΕΙ της Κύπρου και της Ελλάδας</c:v>
                </c:pt>
              </c:strCache>
            </c:strRef>
          </c:tx>
          <c:dLbls>
            <c:txPr>
              <a:bodyPr/>
              <a:lstStyle/>
              <a:p>
                <a:pPr>
                  <a:defRPr sz="1200" b="1">
                    <a:solidFill>
                      <a:srgbClr val="FF0000"/>
                    </a:solidFill>
                  </a:defRPr>
                </a:pPr>
                <a:endParaRPr lang="en-US"/>
              </a:p>
            </c:txPr>
            <c:dLblPos val="t"/>
            <c:showLegendKey val="0"/>
            <c:showVal val="1"/>
            <c:showCatName val="0"/>
            <c:showSerName val="0"/>
            <c:showPercent val="0"/>
            <c:showBubbleSize val="0"/>
            <c:showLeaderLines val="0"/>
          </c:dLbls>
          <c:cat>
            <c:numRef>
              <c:f>Sheet1!$C$8:$G$8</c:f>
              <c:numCache>
                <c:formatCode>General</c:formatCode>
                <c:ptCount val="5"/>
                <c:pt idx="0">
                  <c:v>2020</c:v>
                </c:pt>
                <c:pt idx="1">
                  <c:v>2021</c:v>
                </c:pt>
                <c:pt idx="2">
                  <c:v>2022</c:v>
                </c:pt>
                <c:pt idx="3">
                  <c:v>2023</c:v>
                </c:pt>
                <c:pt idx="4">
                  <c:v>2024</c:v>
                </c:pt>
              </c:numCache>
            </c:numRef>
          </c:cat>
          <c:val>
            <c:numRef>
              <c:f>Sheet1!$C$9:$G$9</c:f>
              <c:numCache>
                <c:formatCode>General</c:formatCode>
                <c:ptCount val="5"/>
                <c:pt idx="0">
                  <c:v>5465</c:v>
                </c:pt>
                <c:pt idx="1">
                  <c:v>5559</c:v>
                </c:pt>
                <c:pt idx="2">
                  <c:v>5202</c:v>
                </c:pt>
                <c:pt idx="3">
                  <c:v>5250</c:v>
                </c:pt>
                <c:pt idx="4">
                  <c:v>5352</c:v>
                </c:pt>
              </c:numCache>
            </c:numRef>
          </c:val>
          <c:smooth val="0"/>
        </c:ser>
        <c:dLbls>
          <c:dLblPos val="t"/>
          <c:showLegendKey val="0"/>
          <c:showVal val="1"/>
          <c:showCatName val="0"/>
          <c:showSerName val="0"/>
          <c:showPercent val="0"/>
          <c:showBubbleSize val="0"/>
        </c:dLbls>
        <c:marker val="1"/>
        <c:smooth val="0"/>
        <c:axId val="301306368"/>
        <c:axId val="217046336"/>
      </c:lineChart>
      <c:catAx>
        <c:axId val="301306368"/>
        <c:scaling>
          <c:orientation val="minMax"/>
        </c:scaling>
        <c:delete val="0"/>
        <c:axPos val="b"/>
        <c:numFmt formatCode="General" sourceLinked="1"/>
        <c:majorTickMark val="out"/>
        <c:minorTickMark val="none"/>
        <c:tickLblPos val="nextTo"/>
        <c:crossAx val="217046336"/>
        <c:crosses val="autoZero"/>
        <c:auto val="1"/>
        <c:lblAlgn val="ctr"/>
        <c:lblOffset val="100"/>
        <c:noMultiLvlLbl val="0"/>
      </c:catAx>
      <c:valAx>
        <c:axId val="217046336"/>
        <c:scaling>
          <c:orientation val="minMax"/>
        </c:scaling>
        <c:delete val="0"/>
        <c:axPos val="l"/>
        <c:majorGridlines/>
        <c:numFmt formatCode="General" sourceLinked="1"/>
        <c:majorTickMark val="out"/>
        <c:minorTickMark val="none"/>
        <c:tickLblPos val="nextTo"/>
        <c:crossAx val="30130636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layout/>
      <c:overlay val="0"/>
    </c:title>
    <c:autoTitleDeleted val="0"/>
    <c:plotArea>
      <c:layout/>
      <c:lineChart>
        <c:grouping val="standard"/>
        <c:varyColors val="0"/>
        <c:ser>
          <c:idx val="0"/>
          <c:order val="0"/>
          <c:tx>
            <c:strRef>
              <c:f>Sheet1!$B$12</c:f>
              <c:strCache>
                <c:ptCount val="1"/>
                <c:pt idx="0">
                  <c:v>Υποψήφιοι που είναι τελειόφοιτοι.</c:v>
                </c:pt>
              </c:strCache>
            </c:strRef>
          </c:tx>
          <c:dLbls>
            <c:txPr>
              <a:bodyPr/>
              <a:lstStyle/>
              <a:p>
                <a:pPr>
                  <a:defRPr b="1">
                    <a:solidFill>
                      <a:srgbClr val="FF0000"/>
                    </a:solidFill>
                  </a:defRPr>
                </a:pPr>
                <a:endParaRPr lang="en-US"/>
              </a:p>
            </c:txPr>
            <c:dLblPos val="t"/>
            <c:showLegendKey val="0"/>
            <c:showVal val="1"/>
            <c:showCatName val="0"/>
            <c:showSerName val="0"/>
            <c:showPercent val="0"/>
            <c:showBubbleSize val="0"/>
            <c:showLeaderLines val="0"/>
          </c:dLbls>
          <c:cat>
            <c:numRef>
              <c:f>Sheet1!$C$11:$G$11</c:f>
              <c:numCache>
                <c:formatCode>General</c:formatCode>
                <c:ptCount val="5"/>
                <c:pt idx="0">
                  <c:v>2020</c:v>
                </c:pt>
                <c:pt idx="1">
                  <c:v>2021</c:v>
                </c:pt>
                <c:pt idx="2">
                  <c:v>2022</c:v>
                </c:pt>
                <c:pt idx="3">
                  <c:v>2023</c:v>
                </c:pt>
                <c:pt idx="4">
                  <c:v>2024</c:v>
                </c:pt>
              </c:numCache>
            </c:numRef>
          </c:cat>
          <c:val>
            <c:numRef>
              <c:f>Sheet1!$C$12:$G$12</c:f>
              <c:numCache>
                <c:formatCode>General</c:formatCode>
                <c:ptCount val="5"/>
                <c:pt idx="0">
                  <c:v>5136</c:v>
                </c:pt>
                <c:pt idx="1">
                  <c:v>5213</c:v>
                </c:pt>
                <c:pt idx="2">
                  <c:v>4844</c:v>
                </c:pt>
                <c:pt idx="3">
                  <c:v>4859</c:v>
                </c:pt>
                <c:pt idx="4">
                  <c:v>4939</c:v>
                </c:pt>
              </c:numCache>
            </c:numRef>
          </c:val>
          <c:smooth val="0"/>
        </c:ser>
        <c:dLbls>
          <c:showLegendKey val="0"/>
          <c:showVal val="0"/>
          <c:showCatName val="0"/>
          <c:showSerName val="0"/>
          <c:showPercent val="0"/>
          <c:showBubbleSize val="0"/>
        </c:dLbls>
        <c:marker val="1"/>
        <c:smooth val="0"/>
        <c:axId val="301704704"/>
        <c:axId val="258795776"/>
      </c:lineChart>
      <c:catAx>
        <c:axId val="301704704"/>
        <c:scaling>
          <c:orientation val="minMax"/>
        </c:scaling>
        <c:delete val="0"/>
        <c:axPos val="b"/>
        <c:numFmt formatCode="General" sourceLinked="1"/>
        <c:majorTickMark val="out"/>
        <c:minorTickMark val="none"/>
        <c:tickLblPos val="nextTo"/>
        <c:crossAx val="258795776"/>
        <c:crosses val="autoZero"/>
        <c:auto val="1"/>
        <c:lblAlgn val="ctr"/>
        <c:lblOffset val="100"/>
        <c:noMultiLvlLbl val="0"/>
      </c:catAx>
      <c:valAx>
        <c:axId val="258795776"/>
        <c:scaling>
          <c:orientation val="minMax"/>
        </c:scaling>
        <c:delete val="0"/>
        <c:axPos val="l"/>
        <c:majorGridlines/>
        <c:numFmt formatCode="General" sourceLinked="1"/>
        <c:majorTickMark val="out"/>
        <c:minorTickMark val="none"/>
        <c:tickLblPos val="nextTo"/>
        <c:crossAx val="30170470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hart>
    <c:title>
      <c:layout/>
      <c:overlay val="0"/>
    </c:title>
    <c:autoTitleDeleted val="0"/>
    <c:plotArea>
      <c:layout/>
      <c:lineChart>
        <c:grouping val="standard"/>
        <c:varyColors val="0"/>
        <c:ser>
          <c:idx val="0"/>
          <c:order val="0"/>
          <c:tx>
            <c:strRef>
              <c:f>Sheet1!$B$15</c:f>
              <c:strCache>
                <c:ptCount val="1"/>
                <c:pt idx="0">
                  <c:v>Υποψήφιοι που είναι παλαιοί απόφοιτοι</c:v>
                </c:pt>
              </c:strCache>
            </c:strRef>
          </c:tx>
          <c:dLbls>
            <c:txPr>
              <a:bodyPr/>
              <a:lstStyle/>
              <a:p>
                <a:pPr>
                  <a:defRPr sz="1200" b="1">
                    <a:solidFill>
                      <a:srgbClr val="FF0000"/>
                    </a:solidFill>
                  </a:defRPr>
                </a:pPr>
                <a:endParaRPr lang="en-US"/>
              </a:p>
            </c:txPr>
            <c:dLblPos val="t"/>
            <c:showLegendKey val="0"/>
            <c:showVal val="1"/>
            <c:showCatName val="0"/>
            <c:showSerName val="0"/>
            <c:showPercent val="0"/>
            <c:showBubbleSize val="0"/>
            <c:showLeaderLines val="0"/>
          </c:dLbls>
          <c:cat>
            <c:numRef>
              <c:f>Sheet1!$C$14:$G$14</c:f>
              <c:numCache>
                <c:formatCode>General</c:formatCode>
                <c:ptCount val="5"/>
                <c:pt idx="0">
                  <c:v>2020</c:v>
                </c:pt>
                <c:pt idx="1">
                  <c:v>2021</c:v>
                </c:pt>
                <c:pt idx="2">
                  <c:v>2022</c:v>
                </c:pt>
                <c:pt idx="3">
                  <c:v>2023</c:v>
                </c:pt>
                <c:pt idx="4">
                  <c:v>2024</c:v>
                </c:pt>
              </c:numCache>
            </c:numRef>
          </c:cat>
          <c:val>
            <c:numRef>
              <c:f>Sheet1!$C$15:$G$15</c:f>
              <c:numCache>
                <c:formatCode>General</c:formatCode>
                <c:ptCount val="5"/>
                <c:pt idx="0">
                  <c:v>329</c:v>
                </c:pt>
                <c:pt idx="1">
                  <c:v>346</c:v>
                </c:pt>
                <c:pt idx="2">
                  <c:v>358</c:v>
                </c:pt>
                <c:pt idx="3">
                  <c:v>391</c:v>
                </c:pt>
                <c:pt idx="4">
                  <c:v>413</c:v>
                </c:pt>
              </c:numCache>
            </c:numRef>
          </c:val>
          <c:smooth val="0"/>
        </c:ser>
        <c:dLbls>
          <c:dLblPos val="t"/>
          <c:showLegendKey val="0"/>
          <c:showVal val="1"/>
          <c:showCatName val="0"/>
          <c:showSerName val="0"/>
          <c:showPercent val="0"/>
          <c:showBubbleSize val="0"/>
        </c:dLbls>
        <c:marker val="1"/>
        <c:smooth val="0"/>
        <c:axId val="304923136"/>
        <c:axId val="161202752"/>
      </c:lineChart>
      <c:catAx>
        <c:axId val="304923136"/>
        <c:scaling>
          <c:orientation val="minMax"/>
        </c:scaling>
        <c:delete val="0"/>
        <c:axPos val="b"/>
        <c:numFmt formatCode="General" sourceLinked="1"/>
        <c:majorTickMark val="out"/>
        <c:minorTickMark val="none"/>
        <c:tickLblPos val="nextTo"/>
        <c:crossAx val="161202752"/>
        <c:crosses val="autoZero"/>
        <c:auto val="1"/>
        <c:lblAlgn val="ctr"/>
        <c:lblOffset val="100"/>
        <c:noMultiLvlLbl val="0"/>
      </c:catAx>
      <c:valAx>
        <c:axId val="161202752"/>
        <c:scaling>
          <c:orientation val="minMax"/>
        </c:scaling>
        <c:delete val="0"/>
        <c:axPos val="l"/>
        <c:majorGridlines/>
        <c:numFmt formatCode="General" sourceLinked="1"/>
        <c:majorTickMark val="out"/>
        <c:minorTickMark val="none"/>
        <c:tickLblPos val="nextTo"/>
        <c:crossAx val="30492313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hart>
    <c:title>
      <c:layout/>
      <c:overlay val="0"/>
    </c:title>
    <c:autoTitleDeleted val="0"/>
    <c:plotArea>
      <c:layout/>
      <c:lineChart>
        <c:grouping val="standard"/>
        <c:varyColors val="0"/>
        <c:ser>
          <c:idx val="0"/>
          <c:order val="0"/>
          <c:tx>
            <c:strRef>
              <c:f>Sheet1!$B$18</c:f>
              <c:strCache>
                <c:ptCount val="1"/>
                <c:pt idx="0">
                  <c:v>Υποψήφιοι για πρόσβαση στις Στρατιωτικές Σχολές.</c:v>
                </c:pt>
              </c:strCache>
            </c:strRef>
          </c:tx>
          <c:dLbls>
            <c:txPr>
              <a:bodyPr/>
              <a:lstStyle/>
              <a:p>
                <a:pPr>
                  <a:defRPr sz="1100" b="1">
                    <a:solidFill>
                      <a:srgbClr val="FF0000"/>
                    </a:solidFill>
                  </a:defRPr>
                </a:pPr>
                <a:endParaRPr lang="en-US"/>
              </a:p>
            </c:txPr>
            <c:dLblPos val="t"/>
            <c:showLegendKey val="0"/>
            <c:showVal val="1"/>
            <c:showCatName val="0"/>
            <c:showSerName val="0"/>
            <c:showPercent val="0"/>
            <c:showBubbleSize val="0"/>
            <c:showLeaderLines val="0"/>
          </c:dLbls>
          <c:cat>
            <c:numRef>
              <c:f>Sheet1!$C$17:$G$17</c:f>
              <c:numCache>
                <c:formatCode>General</c:formatCode>
                <c:ptCount val="5"/>
                <c:pt idx="0">
                  <c:v>2020</c:v>
                </c:pt>
                <c:pt idx="1">
                  <c:v>2021</c:v>
                </c:pt>
                <c:pt idx="2">
                  <c:v>2022</c:v>
                </c:pt>
                <c:pt idx="3">
                  <c:v>2023</c:v>
                </c:pt>
                <c:pt idx="4">
                  <c:v>2024</c:v>
                </c:pt>
              </c:numCache>
            </c:numRef>
          </c:cat>
          <c:val>
            <c:numRef>
              <c:f>Sheet1!$C$18:$G$18</c:f>
              <c:numCache>
                <c:formatCode>General</c:formatCode>
                <c:ptCount val="5"/>
                <c:pt idx="0">
                  <c:v>653</c:v>
                </c:pt>
                <c:pt idx="1">
                  <c:v>522</c:v>
                </c:pt>
                <c:pt idx="2">
                  <c:v>437</c:v>
                </c:pt>
                <c:pt idx="3">
                  <c:v>488</c:v>
                </c:pt>
                <c:pt idx="4">
                  <c:v>482</c:v>
                </c:pt>
              </c:numCache>
            </c:numRef>
          </c:val>
          <c:smooth val="0"/>
        </c:ser>
        <c:dLbls>
          <c:dLblPos val="t"/>
          <c:showLegendKey val="0"/>
          <c:showVal val="1"/>
          <c:showCatName val="0"/>
          <c:showSerName val="0"/>
          <c:showPercent val="0"/>
          <c:showBubbleSize val="0"/>
        </c:dLbls>
        <c:marker val="1"/>
        <c:smooth val="0"/>
        <c:axId val="301928960"/>
        <c:axId val="217021184"/>
      </c:lineChart>
      <c:catAx>
        <c:axId val="301928960"/>
        <c:scaling>
          <c:orientation val="minMax"/>
        </c:scaling>
        <c:delete val="0"/>
        <c:axPos val="b"/>
        <c:numFmt formatCode="General" sourceLinked="1"/>
        <c:majorTickMark val="out"/>
        <c:minorTickMark val="none"/>
        <c:tickLblPos val="nextTo"/>
        <c:crossAx val="217021184"/>
        <c:crosses val="autoZero"/>
        <c:auto val="1"/>
        <c:lblAlgn val="ctr"/>
        <c:lblOffset val="100"/>
        <c:noMultiLvlLbl val="0"/>
      </c:catAx>
      <c:valAx>
        <c:axId val="217021184"/>
        <c:scaling>
          <c:orientation val="minMax"/>
        </c:scaling>
        <c:delete val="0"/>
        <c:axPos val="l"/>
        <c:majorGridlines/>
        <c:numFmt formatCode="General" sourceLinked="1"/>
        <c:majorTickMark val="out"/>
        <c:minorTickMark val="none"/>
        <c:tickLblPos val="nextTo"/>
        <c:crossAx val="30192896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5"/>
    </mc:Choice>
    <mc:Fallback>
      <c:style val="45"/>
    </mc:Fallback>
  </mc:AlternateContent>
  <c:chart>
    <c:title>
      <c:layout/>
      <c:overlay val="0"/>
    </c:title>
    <c:autoTitleDeleted val="0"/>
    <c:plotArea>
      <c:layout/>
      <c:lineChart>
        <c:grouping val="standard"/>
        <c:varyColors val="0"/>
        <c:ser>
          <c:idx val="0"/>
          <c:order val="0"/>
          <c:tx>
            <c:strRef>
              <c:f>Sheet1!$B$21</c:f>
              <c:strCache>
                <c:ptCount val="1"/>
                <c:pt idx="0">
                  <c:v>Υποψήφιοι  που αιτήθηκαν διευκολύνσεις.</c:v>
                </c:pt>
              </c:strCache>
            </c:strRef>
          </c:tx>
          <c:dLbls>
            <c:txPr>
              <a:bodyPr/>
              <a:lstStyle/>
              <a:p>
                <a:pPr>
                  <a:defRPr sz="1200" b="1">
                    <a:solidFill>
                      <a:srgbClr val="FF0000"/>
                    </a:solidFill>
                  </a:defRPr>
                </a:pPr>
                <a:endParaRPr lang="en-US"/>
              </a:p>
            </c:txPr>
            <c:dLblPos val="t"/>
            <c:showLegendKey val="0"/>
            <c:showVal val="1"/>
            <c:showCatName val="0"/>
            <c:showSerName val="0"/>
            <c:showPercent val="0"/>
            <c:showBubbleSize val="0"/>
            <c:showLeaderLines val="0"/>
          </c:dLbls>
          <c:cat>
            <c:numRef>
              <c:f>Sheet1!$C$20:$G$20</c:f>
              <c:numCache>
                <c:formatCode>General</c:formatCode>
                <c:ptCount val="5"/>
                <c:pt idx="0">
                  <c:v>2020</c:v>
                </c:pt>
                <c:pt idx="1">
                  <c:v>2021</c:v>
                </c:pt>
                <c:pt idx="2">
                  <c:v>2022</c:v>
                </c:pt>
                <c:pt idx="3">
                  <c:v>2023</c:v>
                </c:pt>
                <c:pt idx="4">
                  <c:v>2024</c:v>
                </c:pt>
              </c:numCache>
            </c:numRef>
          </c:cat>
          <c:val>
            <c:numRef>
              <c:f>Sheet1!$C$21:$G$21</c:f>
              <c:numCache>
                <c:formatCode>General</c:formatCode>
                <c:ptCount val="5"/>
                <c:pt idx="0">
                  <c:v>545</c:v>
                </c:pt>
                <c:pt idx="1">
                  <c:v>561</c:v>
                </c:pt>
                <c:pt idx="2">
                  <c:v>540</c:v>
                </c:pt>
                <c:pt idx="3">
                  <c:v>554</c:v>
                </c:pt>
                <c:pt idx="4">
                  <c:v>564</c:v>
                </c:pt>
              </c:numCache>
            </c:numRef>
          </c:val>
          <c:smooth val="0"/>
        </c:ser>
        <c:dLbls>
          <c:dLblPos val="t"/>
          <c:showLegendKey val="0"/>
          <c:showVal val="1"/>
          <c:showCatName val="0"/>
          <c:showSerName val="0"/>
          <c:showPercent val="0"/>
          <c:showBubbleSize val="0"/>
        </c:dLbls>
        <c:marker val="1"/>
        <c:smooth val="0"/>
        <c:axId val="304925184"/>
        <c:axId val="216320256"/>
      </c:lineChart>
      <c:catAx>
        <c:axId val="304925184"/>
        <c:scaling>
          <c:orientation val="minMax"/>
        </c:scaling>
        <c:delete val="0"/>
        <c:axPos val="b"/>
        <c:numFmt formatCode="General" sourceLinked="1"/>
        <c:majorTickMark val="out"/>
        <c:minorTickMark val="none"/>
        <c:tickLblPos val="nextTo"/>
        <c:crossAx val="216320256"/>
        <c:crosses val="autoZero"/>
        <c:auto val="1"/>
        <c:lblAlgn val="ctr"/>
        <c:lblOffset val="100"/>
        <c:noMultiLvlLbl val="0"/>
      </c:catAx>
      <c:valAx>
        <c:axId val="216320256"/>
        <c:scaling>
          <c:orientation val="minMax"/>
        </c:scaling>
        <c:delete val="0"/>
        <c:axPos val="l"/>
        <c:majorGridlines/>
        <c:numFmt formatCode="General" sourceLinked="1"/>
        <c:majorTickMark val="out"/>
        <c:minorTickMark val="none"/>
        <c:tickLblPos val="nextTo"/>
        <c:crossAx val="30492518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hart>
    <c:title>
      <c:layout/>
      <c:overlay val="0"/>
    </c:title>
    <c:autoTitleDeleted val="0"/>
    <c:plotArea>
      <c:layout/>
      <c:barChart>
        <c:barDir val="col"/>
        <c:grouping val="clustered"/>
        <c:varyColors val="0"/>
        <c:ser>
          <c:idx val="0"/>
          <c:order val="0"/>
          <c:tx>
            <c:strRef>
              <c:f>'Table 2'!$D$2</c:f>
              <c:strCache>
                <c:ptCount val="1"/>
                <c:pt idx="0">
                  <c:v>Αριθμός υποψηφίων</c:v>
                </c:pt>
              </c:strCache>
            </c:strRef>
          </c:tx>
          <c:invertIfNegative val="0"/>
          <c:dLbls>
            <c:txPr>
              <a:bodyPr/>
              <a:lstStyle/>
              <a:p>
                <a:pPr>
                  <a:defRPr sz="1100" b="1"/>
                </a:pPr>
                <a:endParaRPr lang="en-US"/>
              </a:p>
            </c:txPr>
            <c:dLblPos val="outEnd"/>
            <c:showLegendKey val="0"/>
            <c:showVal val="1"/>
            <c:showCatName val="0"/>
            <c:showSerName val="0"/>
            <c:showPercent val="0"/>
            <c:showBubbleSize val="0"/>
            <c:showLeaderLines val="0"/>
          </c:dLbls>
          <c:cat>
            <c:multiLvlStrRef>
              <c:f>'Table 2'!$B$3:$C$22</c:f>
              <c:multiLvlStrCache>
                <c:ptCount val="20"/>
                <c:lvl>
                  <c:pt idx="0">
                    <c:v>Νέα Ελληνικά</c:v>
                  </c:pt>
                  <c:pt idx="1">
                    <c:v>Μαθηματικά Κατεύθυνσης</c:v>
                  </c:pt>
                  <c:pt idx="2">
                    <c:v>Φυσική</c:v>
                  </c:pt>
                  <c:pt idx="3">
                    <c:v>Αγγλικά</c:v>
                  </c:pt>
                  <c:pt idx="4">
                    <c:v>Μαθηματικά Κοινού Κορμού</c:v>
                  </c:pt>
                  <c:pt idx="5">
                    <c:v>Βιολογία</c:v>
                  </c:pt>
                  <c:pt idx="6">
                    <c:v>Οικονομικά</c:v>
                  </c:pt>
                  <c:pt idx="7">
                    <c:v>Χημεία</c:v>
                  </c:pt>
                  <c:pt idx="8">
                    <c:v>Λογιστική</c:v>
                  </c:pt>
                  <c:pt idx="9">
                    <c:v>Πληροφορική</c:v>
                  </c:pt>
                  <c:pt idx="10">
                    <c:v>Ιστορία</c:v>
                  </c:pt>
                  <c:pt idx="11">
                    <c:v>Σχεδιασμός και Τεχνολογία</c:v>
                  </c:pt>
                  <c:pt idx="12">
                    <c:v>Αγγλικά 4ωρο Τεχνικών Σχολών</c:v>
                  </c:pt>
                  <c:pt idx="13">
                    <c:v>Λατινικά</c:v>
                  </c:pt>
                  <c:pt idx="14">
                    <c:v>Πρακτική Δοκιμασία (Ειδική Εξέταση)</c:v>
                  </c:pt>
                  <c:pt idx="15">
                    <c:v>Αρχαία Ελληνικά</c:v>
                  </c:pt>
                  <c:pt idx="16">
                    <c:v>Ρωσικά</c:v>
                  </c:pt>
                  <c:pt idx="17">
                    <c:v>Ελεύθερο - Προοπτικό Σχέδιο</c:v>
                  </c:pt>
                  <c:pt idx="18">
                    <c:v>Ψηφιακά Ηλεκτρονικά ΙΙ Τ.Σ. (Θ.Κ.)</c:v>
                  </c:pt>
                  <c:pt idx="19">
                    <c:v>Ισπανικά</c:v>
                  </c:pt>
                </c:lvl>
                <c:lvl>
                  <c:pt idx="0">
                    <c:v>1</c:v>
                  </c:pt>
                  <c:pt idx="1">
                    <c:v>37</c:v>
                  </c:pt>
                  <c:pt idx="2">
                    <c:v>38</c:v>
                  </c:pt>
                  <c:pt idx="3">
                    <c:v>6</c:v>
                  </c:pt>
                  <c:pt idx="4">
                    <c:v>43</c:v>
                  </c:pt>
                  <c:pt idx="5">
                    <c:v>21</c:v>
                  </c:pt>
                  <c:pt idx="6">
                    <c:v>24</c:v>
                  </c:pt>
                  <c:pt idx="7">
                    <c:v>19</c:v>
                  </c:pt>
                  <c:pt idx="8">
                    <c:v>25</c:v>
                  </c:pt>
                  <c:pt idx="9">
                    <c:v>15</c:v>
                  </c:pt>
                  <c:pt idx="10">
                    <c:v>4</c:v>
                  </c:pt>
                  <c:pt idx="11">
                    <c:v>39</c:v>
                  </c:pt>
                  <c:pt idx="12">
                    <c:v>52</c:v>
                  </c:pt>
                  <c:pt idx="13">
                    <c:v>5</c:v>
                  </c:pt>
                  <c:pt idx="14">
                    <c:v>32</c:v>
                  </c:pt>
                  <c:pt idx="15">
                    <c:v>36</c:v>
                  </c:pt>
                  <c:pt idx="16">
                    <c:v>41</c:v>
                  </c:pt>
                  <c:pt idx="17">
                    <c:v>22</c:v>
                  </c:pt>
                  <c:pt idx="18">
                    <c:v>410</c:v>
                  </c:pt>
                  <c:pt idx="19">
                    <c:v>10</c:v>
                  </c:pt>
                </c:lvl>
              </c:multiLvlStrCache>
            </c:multiLvlStrRef>
          </c:cat>
          <c:val>
            <c:numRef>
              <c:f>'Table 2'!$D$3:$D$22</c:f>
              <c:numCache>
                <c:formatCode>0</c:formatCode>
                <c:ptCount val="20"/>
                <c:pt idx="0">
                  <c:v>5352</c:v>
                </c:pt>
                <c:pt idx="1">
                  <c:v>3019</c:v>
                </c:pt>
                <c:pt idx="2">
                  <c:v>2437</c:v>
                </c:pt>
                <c:pt idx="3">
                  <c:v>2142</c:v>
                </c:pt>
                <c:pt idx="4">
                  <c:v>2069</c:v>
                </c:pt>
                <c:pt idx="5">
                  <c:v>1557</c:v>
                </c:pt>
                <c:pt idx="6">
                  <c:v>1368</c:v>
                </c:pt>
                <c:pt idx="7">
                  <c:v>960</c:v>
                </c:pt>
                <c:pt idx="8">
                  <c:v>725</c:v>
                </c:pt>
                <c:pt idx="9">
                  <c:v>624</c:v>
                </c:pt>
                <c:pt idx="10">
                  <c:v>584</c:v>
                </c:pt>
                <c:pt idx="11">
                  <c:v>427</c:v>
                </c:pt>
                <c:pt idx="12">
                  <c:v>349</c:v>
                </c:pt>
                <c:pt idx="13">
                  <c:v>246</c:v>
                </c:pt>
                <c:pt idx="14">
                  <c:v>236</c:v>
                </c:pt>
                <c:pt idx="15">
                  <c:v>228</c:v>
                </c:pt>
                <c:pt idx="16">
                  <c:v>183</c:v>
                </c:pt>
                <c:pt idx="17">
                  <c:v>181</c:v>
                </c:pt>
                <c:pt idx="18">
                  <c:v>138</c:v>
                </c:pt>
                <c:pt idx="19">
                  <c:v>136</c:v>
                </c:pt>
              </c:numCache>
            </c:numRef>
          </c:val>
        </c:ser>
        <c:dLbls>
          <c:dLblPos val="outEnd"/>
          <c:showLegendKey val="0"/>
          <c:showVal val="1"/>
          <c:showCatName val="0"/>
          <c:showSerName val="0"/>
          <c:showPercent val="0"/>
          <c:showBubbleSize val="0"/>
        </c:dLbls>
        <c:gapWidth val="150"/>
        <c:axId val="295496192"/>
        <c:axId val="217043456"/>
      </c:barChart>
      <c:catAx>
        <c:axId val="295496192"/>
        <c:scaling>
          <c:orientation val="minMax"/>
        </c:scaling>
        <c:delete val="0"/>
        <c:axPos val="b"/>
        <c:majorTickMark val="out"/>
        <c:minorTickMark val="none"/>
        <c:tickLblPos val="nextTo"/>
        <c:crossAx val="217043456"/>
        <c:crosses val="autoZero"/>
        <c:auto val="1"/>
        <c:lblAlgn val="ctr"/>
        <c:lblOffset val="100"/>
        <c:noMultiLvlLbl val="0"/>
      </c:catAx>
      <c:valAx>
        <c:axId val="217043456"/>
        <c:scaling>
          <c:orientation val="minMax"/>
        </c:scaling>
        <c:delete val="0"/>
        <c:axPos val="l"/>
        <c:majorGridlines/>
        <c:numFmt formatCode="0" sourceLinked="1"/>
        <c:majorTickMark val="out"/>
        <c:minorTickMark val="none"/>
        <c:tickLblPos val="nextTo"/>
        <c:crossAx val="29549619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hart>
    <c:title>
      <c:layout/>
      <c:overlay val="0"/>
    </c:title>
    <c:autoTitleDeleted val="0"/>
    <c:plotArea>
      <c:layout/>
      <c:barChart>
        <c:barDir val="col"/>
        <c:grouping val="clustered"/>
        <c:varyColors val="0"/>
        <c:ser>
          <c:idx val="0"/>
          <c:order val="0"/>
          <c:tx>
            <c:strRef>
              <c:f>'Table 2'!$D$2</c:f>
              <c:strCache>
                <c:ptCount val="1"/>
                <c:pt idx="0">
                  <c:v>Αριθμός υποψηφίων</c:v>
                </c:pt>
              </c:strCache>
            </c:strRef>
          </c:tx>
          <c:invertIfNegative val="0"/>
          <c:dLbls>
            <c:txPr>
              <a:bodyPr/>
              <a:lstStyle/>
              <a:p>
                <a:pPr>
                  <a:defRPr sz="1100" b="1"/>
                </a:pPr>
                <a:endParaRPr lang="en-US"/>
              </a:p>
            </c:txPr>
            <c:dLblPos val="outEnd"/>
            <c:showLegendKey val="0"/>
            <c:showVal val="1"/>
            <c:showCatName val="0"/>
            <c:showSerName val="0"/>
            <c:showPercent val="0"/>
            <c:showBubbleSize val="0"/>
            <c:showLeaderLines val="0"/>
          </c:dLbls>
          <c:cat>
            <c:multiLvlStrRef>
              <c:f>'Table 2'!$B$3:$C$22</c:f>
              <c:multiLvlStrCache>
                <c:ptCount val="20"/>
                <c:lvl>
                  <c:pt idx="0">
                    <c:v>Νέα Ελληνικά</c:v>
                  </c:pt>
                  <c:pt idx="1">
                    <c:v>Μαθηματικά Κατεύθυνσης</c:v>
                  </c:pt>
                  <c:pt idx="2">
                    <c:v>Φυσική</c:v>
                  </c:pt>
                  <c:pt idx="3">
                    <c:v>Αγγλικά</c:v>
                  </c:pt>
                  <c:pt idx="4">
                    <c:v>Μαθηματικά Κοινού Κορμού</c:v>
                  </c:pt>
                  <c:pt idx="5">
                    <c:v>Βιολογία</c:v>
                  </c:pt>
                  <c:pt idx="6">
                    <c:v>Οικονομικά</c:v>
                  </c:pt>
                  <c:pt idx="7">
                    <c:v>Χημεία</c:v>
                  </c:pt>
                  <c:pt idx="8">
                    <c:v>Λογιστική</c:v>
                  </c:pt>
                  <c:pt idx="9">
                    <c:v>Πληροφορική</c:v>
                  </c:pt>
                  <c:pt idx="10">
                    <c:v>Ιστορία</c:v>
                  </c:pt>
                  <c:pt idx="11">
                    <c:v>Σχεδιασμός και Τεχνολογία</c:v>
                  </c:pt>
                  <c:pt idx="12">
                    <c:v>Αγγλικά 4ωρο Τεχνικών Σχολών</c:v>
                  </c:pt>
                  <c:pt idx="13">
                    <c:v>Λατινικά</c:v>
                  </c:pt>
                  <c:pt idx="14">
                    <c:v>Πρακτική Δοκιμασία (Ειδική Εξέταση)</c:v>
                  </c:pt>
                  <c:pt idx="15">
                    <c:v>Αρχαία Ελληνικά</c:v>
                  </c:pt>
                  <c:pt idx="16">
                    <c:v>Ρωσικά</c:v>
                  </c:pt>
                  <c:pt idx="17">
                    <c:v>Ελεύθερο - Προοπτικό Σχέδιο</c:v>
                  </c:pt>
                  <c:pt idx="18">
                    <c:v>Ψηφιακά Ηλεκτρονικά ΙΙ Τ.Σ. (Θ.Κ.)</c:v>
                  </c:pt>
                  <c:pt idx="19">
                    <c:v>Ισπανικά</c:v>
                  </c:pt>
                </c:lvl>
                <c:lvl>
                  <c:pt idx="0">
                    <c:v>1</c:v>
                  </c:pt>
                  <c:pt idx="1">
                    <c:v>37</c:v>
                  </c:pt>
                  <c:pt idx="2">
                    <c:v>38</c:v>
                  </c:pt>
                  <c:pt idx="3">
                    <c:v>6</c:v>
                  </c:pt>
                  <c:pt idx="4">
                    <c:v>43</c:v>
                  </c:pt>
                  <c:pt idx="5">
                    <c:v>21</c:v>
                  </c:pt>
                  <c:pt idx="6">
                    <c:v>24</c:v>
                  </c:pt>
                  <c:pt idx="7">
                    <c:v>19</c:v>
                  </c:pt>
                  <c:pt idx="8">
                    <c:v>25</c:v>
                  </c:pt>
                  <c:pt idx="9">
                    <c:v>15</c:v>
                  </c:pt>
                  <c:pt idx="10">
                    <c:v>4</c:v>
                  </c:pt>
                  <c:pt idx="11">
                    <c:v>39</c:v>
                  </c:pt>
                  <c:pt idx="12">
                    <c:v>52</c:v>
                  </c:pt>
                  <c:pt idx="13">
                    <c:v>5</c:v>
                  </c:pt>
                  <c:pt idx="14">
                    <c:v>32</c:v>
                  </c:pt>
                  <c:pt idx="15">
                    <c:v>36</c:v>
                  </c:pt>
                  <c:pt idx="16">
                    <c:v>41</c:v>
                  </c:pt>
                  <c:pt idx="17">
                    <c:v>22</c:v>
                  </c:pt>
                  <c:pt idx="18">
                    <c:v>410</c:v>
                  </c:pt>
                  <c:pt idx="19">
                    <c:v>10</c:v>
                  </c:pt>
                </c:lvl>
              </c:multiLvlStrCache>
            </c:multiLvlStrRef>
          </c:cat>
          <c:val>
            <c:numRef>
              <c:f>'Table 2'!$D$3:$D$22</c:f>
              <c:numCache>
                <c:formatCode>0</c:formatCode>
                <c:ptCount val="20"/>
                <c:pt idx="0">
                  <c:v>5352</c:v>
                </c:pt>
                <c:pt idx="1">
                  <c:v>3019</c:v>
                </c:pt>
                <c:pt idx="2">
                  <c:v>2437</c:v>
                </c:pt>
                <c:pt idx="3">
                  <c:v>2142</c:v>
                </c:pt>
                <c:pt idx="4">
                  <c:v>2069</c:v>
                </c:pt>
                <c:pt idx="5">
                  <c:v>1557</c:v>
                </c:pt>
                <c:pt idx="6">
                  <c:v>1368</c:v>
                </c:pt>
                <c:pt idx="7">
                  <c:v>960</c:v>
                </c:pt>
                <c:pt idx="8">
                  <c:v>725</c:v>
                </c:pt>
                <c:pt idx="9">
                  <c:v>624</c:v>
                </c:pt>
                <c:pt idx="10">
                  <c:v>584</c:v>
                </c:pt>
                <c:pt idx="11">
                  <c:v>427</c:v>
                </c:pt>
                <c:pt idx="12">
                  <c:v>349</c:v>
                </c:pt>
                <c:pt idx="13">
                  <c:v>246</c:v>
                </c:pt>
                <c:pt idx="14">
                  <c:v>236</c:v>
                </c:pt>
                <c:pt idx="15">
                  <c:v>228</c:v>
                </c:pt>
                <c:pt idx="16">
                  <c:v>183</c:v>
                </c:pt>
                <c:pt idx="17">
                  <c:v>181</c:v>
                </c:pt>
                <c:pt idx="18">
                  <c:v>138</c:v>
                </c:pt>
                <c:pt idx="19">
                  <c:v>136</c:v>
                </c:pt>
              </c:numCache>
            </c:numRef>
          </c:val>
        </c:ser>
        <c:dLbls>
          <c:dLblPos val="outEnd"/>
          <c:showLegendKey val="0"/>
          <c:showVal val="1"/>
          <c:showCatName val="0"/>
          <c:showSerName val="0"/>
          <c:showPercent val="0"/>
          <c:showBubbleSize val="0"/>
        </c:dLbls>
        <c:gapWidth val="150"/>
        <c:axId val="200671744"/>
        <c:axId val="258795200"/>
      </c:barChart>
      <c:catAx>
        <c:axId val="200671744"/>
        <c:scaling>
          <c:orientation val="minMax"/>
        </c:scaling>
        <c:delete val="0"/>
        <c:axPos val="b"/>
        <c:majorTickMark val="out"/>
        <c:minorTickMark val="none"/>
        <c:tickLblPos val="nextTo"/>
        <c:crossAx val="258795200"/>
        <c:crosses val="autoZero"/>
        <c:auto val="1"/>
        <c:lblAlgn val="ctr"/>
        <c:lblOffset val="100"/>
        <c:noMultiLvlLbl val="0"/>
      </c:catAx>
      <c:valAx>
        <c:axId val="258795200"/>
        <c:scaling>
          <c:orientation val="minMax"/>
        </c:scaling>
        <c:delete val="0"/>
        <c:axPos val="l"/>
        <c:majorGridlines/>
        <c:numFmt formatCode="0" sourceLinked="1"/>
        <c:majorTickMark val="out"/>
        <c:minorTickMark val="none"/>
        <c:tickLblPos val="nextTo"/>
        <c:crossAx val="20067174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5"/>
    </mc:Choice>
    <mc:Fallback>
      <c:style val="45"/>
    </mc:Fallback>
  </mc:AlternateContent>
  <c:chart>
    <c:title>
      <c:layout/>
      <c:overlay val="0"/>
    </c:title>
    <c:autoTitleDeleted val="0"/>
    <c:plotArea>
      <c:layout/>
      <c:barChart>
        <c:barDir val="bar"/>
        <c:grouping val="clustered"/>
        <c:varyColors val="0"/>
        <c:ser>
          <c:idx val="0"/>
          <c:order val="0"/>
          <c:tx>
            <c:strRef>
              <c:f>'Table 3'!$D$2</c:f>
              <c:strCache>
                <c:ptCount val="1"/>
                <c:pt idx="0">
                  <c:v>Αριθμός Υποψηφίων</c:v>
                </c:pt>
              </c:strCache>
            </c:strRef>
          </c:tx>
          <c:invertIfNegative val="0"/>
          <c:cat>
            <c:strRef>
              <c:f>'Table 3'!$C$3:$C$22</c:f>
              <c:strCache>
                <c:ptCount val="20"/>
                <c:pt idx="0">
                  <c:v>ΜΑΓΕΙΡΙΚΕΣ ΤΕΧΝΕΣ (3 έτη - ΓΛΩΣΣΑ ΔΙΔΑΣΚΑΛΙΑΣ ΕΛΛΗΝΙΚΗ) (ΤΕΠΑΚ/ΑΕΤΦΚ/ΑΞΙΚ)</c:v>
                </c:pt>
                <c:pt idx="1">
                  <c:v>ΑΓΓΛΙΚΩΝ ΣΠΟΥΔΩΝ (Π.Κ)</c:v>
                </c:pt>
                <c:pt idx="2">
                  <c:v>ΔΙΟΙΚΗΣΗ ΤΟΥΡΙΣΜΟΥ ΚΑΙ ΦΙΛΟΞΕΝΙΑΣ (ΤΕΠΑΚ)</c:v>
                </c:pt>
                <c:pt idx="3">
                  <c:v>ΣΧΟΛΗ ΜΟΝΙΜΩΝ ΥΠΑΞΙΩΜΑΤΙΚΩΝ ΣΤΡΑΤΟΥ ΞΗΡΑΣ -</c:v>
                </c:pt>
                <c:pt idx="4">
                  <c:v>ΟΙΚΟΝΟΜΙΚΩΝ (ΟΙΚΟΝΟΜΙΚΑ) (Π.Κ)</c:v>
                </c:pt>
                <c:pt idx="5">
                  <c:v>ΣΤΡΑΤΙΩΤΙΚΗ ΣΧΟΛΗ ΕΥΕΛΠΙΔΩΝ - ΤΜΗΜΑ ΟΠΛΩΝ</c:v>
                </c:pt>
                <c:pt idx="6">
                  <c:v>ΒΙΟΛΟΓΙΑΣ (Π.Κ)</c:v>
                </c:pt>
                <c:pt idx="7">
                  <c:v>ΟΛΟΚΛΗΡΩΜΕΝΗ ΕΠΙΚΟΙΝΩΝΙΑ ΜΑΡΚΕΤΙΝΓΚ (ΤΕΠΑΚ)</c:v>
                </c:pt>
                <c:pt idx="8">
                  <c:v>ΕΠΙΣΤΗΜΩΝ ΑΓΩΓΗΣ (ΔΗΜΟΤΙΚΗ ΕΚΠΑΙΔΕΥΣΗ) (Π.Κ)</c:v>
                </c:pt>
                <c:pt idx="9">
                  <c:v>ΝΟΜΙΚΗΣ (Π.Κ)</c:v>
                </c:pt>
                <c:pt idx="10">
                  <c:v>ΜΗΧΑΝΙΚΩΝ ΜΗΧΑΝΟΛΟΓΙΑΣ ΚΑΙ ΚΑΤΑΣΚΕΥΑΣΤΙΚΗΣ (Π.Κ)</c:v>
                </c:pt>
                <c:pt idx="11">
                  <c:v>ΜΑΘΗΜΑΤΙΚΩΝ ΚΑΙ ΣΤΑΤΙΣΤΙΚΗΣ (Π.Κ)</c:v>
                </c:pt>
                <c:pt idx="12">
                  <c:v>ΕΠΙΣΤΗΜΩΝ ΑΠΟΚΑΤΑΣΤΑΣΗΣ (ΛΟΓΟΘΕΡΑΠΕΙΑ/ΛΟΓΟΠΑΘΟΛΟΓΙΑ) (ΤΕΠΑΚ)</c:v>
                </c:pt>
                <c:pt idx="13">
                  <c:v>ΝΟΣΗΛΕΥΤΙΚΗΣ (ΤΕΠΑΚ)</c:v>
                </c:pt>
                <c:pt idx="14">
                  <c:v>ΑΡΧΙΤΕΚΤΟΝΙΚΗΣ (ΕΝΟΠΟΙΗΜΕΝΟΣ ΤΙΤΛΟΣ ΣΠΟΥΔΩΝ ΜΕΤΑΠΤΥΧΙΑΚΟΥ ΕΠΙΠΕΔΟΥ) (Π.Κ)</c:v>
                </c:pt>
                <c:pt idx="15">
                  <c:v>ΔΙΟΙΚΗΣΗΣ ΕΠΙΧΕΙΡΗΣΕΩΝ ΚΑΙ ΔΗΜΟΣΙΑΣ ΔΙΟΙΚΗΣΗΣ (Π.Κ)</c:v>
                </c:pt>
                <c:pt idx="16">
                  <c:v>ΠΛΗΡΟΦΟΡΙΚΗΣ (Π.Κ)</c:v>
                </c:pt>
                <c:pt idx="17">
                  <c:v>ΨΥΧΟΛΟΓΙΑΣ (Π.Κ)</c:v>
                </c:pt>
                <c:pt idx="18">
                  <c:v>ΛΟΓΙΣΤΙΚΗΣ ΚΑΙ ΧΡΗΜΑΤΟΟΙΚΟΝΟΜΙΚΗΣ (Π.Κ)</c:v>
                </c:pt>
                <c:pt idx="19">
                  <c:v>ΙΑΤΡΙΚΗ ΣΧΟΛΗ (Π.Κ)</c:v>
                </c:pt>
              </c:strCache>
            </c:strRef>
          </c:cat>
          <c:val>
            <c:numRef>
              <c:f>'Table 3'!$D$3:$D$22</c:f>
              <c:numCache>
                <c:formatCode>0</c:formatCode>
                <c:ptCount val="20"/>
                <c:pt idx="0">
                  <c:v>90</c:v>
                </c:pt>
                <c:pt idx="1">
                  <c:v>93</c:v>
                </c:pt>
                <c:pt idx="2">
                  <c:v>93</c:v>
                </c:pt>
                <c:pt idx="3">
                  <c:v>96</c:v>
                </c:pt>
                <c:pt idx="4">
                  <c:v>105</c:v>
                </c:pt>
                <c:pt idx="5">
                  <c:v>108</c:v>
                </c:pt>
                <c:pt idx="6">
                  <c:v>120</c:v>
                </c:pt>
                <c:pt idx="7">
                  <c:v>142</c:v>
                </c:pt>
                <c:pt idx="8">
                  <c:v>146</c:v>
                </c:pt>
                <c:pt idx="9">
                  <c:v>146</c:v>
                </c:pt>
                <c:pt idx="10">
                  <c:v>146</c:v>
                </c:pt>
                <c:pt idx="11">
                  <c:v>150</c:v>
                </c:pt>
                <c:pt idx="12">
                  <c:v>154</c:v>
                </c:pt>
                <c:pt idx="13">
                  <c:v>162</c:v>
                </c:pt>
                <c:pt idx="14">
                  <c:v>182</c:v>
                </c:pt>
                <c:pt idx="15">
                  <c:v>193</c:v>
                </c:pt>
                <c:pt idx="16">
                  <c:v>347</c:v>
                </c:pt>
                <c:pt idx="17">
                  <c:v>367</c:v>
                </c:pt>
                <c:pt idx="18">
                  <c:v>446</c:v>
                </c:pt>
                <c:pt idx="19">
                  <c:v>694</c:v>
                </c:pt>
              </c:numCache>
            </c:numRef>
          </c:val>
        </c:ser>
        <c:dLbls>
          <c:showLegendKey val="0"/>
          <c:showVal val="0"/>
          <c:showCatName val="0"/>
          <c:showSerName val="0"/>
          <c:showPercent val="0"/>
          <c:showBubbleSize val="0"/>
        </c:dLbls>
        <c:gapWidth val="150"/>
        <c:axId val="269237760"/>
        <c:axId val="255183680"/>
      </c:barChart>
      <c:catAx>
        <c:axId val="269237760"/>
        <c:scaling>
          <c:orientation val="minMax"/>
        </c:scaling>
        <c:delete val="0"/>
        <c:axPos val="l"/>
        <c:majorTickMark val="out"/>
        <c:minorTickMark val="none"/>
        <c:tickLblPos val="nextTo"/>
        <c:txPr>
          <a:bodyPr/>
          <a:lstStyle/>
          <a:p>
            <a:pPr>
              <a:defRPr sz="900"/>
            </a:pPr>
            <a:endParaRPr lang="en-US"/>
          </a:p>
        </c:txPr>
        <c:crossAx val="255183680"/>
        <c:crosses val="autoZero"/>
        <c:auto val="1"/>
        <c:lblAlgn val="ctr"/>
        <c:lblOffset val="100"/>
        <c:noMultiLvlLbl val="0"/>
      </c:catAx>
      <c:valAx>
        <c:axId val="255183680"/>
        <c:scaling>
          <c:orientation val="minMax"/>
        </c:scaling>
        <c:delete val="0"/>
        <c:axPos val="b"/>
        <c:majorGridlines/>
        <c:numFmt formatCode="0" sourceLinked="1"/>
        <c:majorTickMark val="out"/>
        <c:minorTickMark val="none"/>
        <c:tickLblPos val="nextTo"/>
        <c:crossAx val="269237760"/>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197142-A15B-417A-AC55-A2147393BA2B}"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234437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97142-A15B-417A-AC55-A2147393BA2B}"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306960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97142-A15B-417A-AC55-A2147393BA2B}"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343297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97142-A15B-417A-AC55-A2147393BA2B}"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36106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197142-A15B-417A-AC55-A2147393BA2B}"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1017225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197142-A15B-417A-AC55-A2147393BA2B}"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80248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197142-A15B-417A-AC55-A2147393BA2B}" type="datetimeFigureOut">
              <a:rPr lang="en-US" smtClean="0"/>
              <a:t>7/1/2024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195026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197142-A15B-417A-AC55-A2147393BA2B}" type="datetimeFigureOut">
              <a:rPr lang="en-US" smtClean="0"/>
              <a:t>7/1/2024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380862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97142-A15B-417A-AC55-A2147393BA2B}" type="datetimeFigureOut">
              <a:rPr lang="en-US" smtClean="0"/>
              <a:t>7/1/2024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345989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97142-A15B-417A-AC55-A2147393BA2B}"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682280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97142-A15B-417A-AC55-A2147393BA2B}"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20436-AFA3-4B73-994C-B130C64934C7}" type="slidenum">
              <a:rPr lang="en-US" smtClean="0"/>
              <a:t>‹#›</a:t>
            </a:fld>
            <a:endParaRPr lang="en-US"/>
          </a:p>
        </p:txBody>
      </p:sp>
    </p:spTree>
    <p:extLst>
      <p:ext uri="{BB962C8B-B14F-4D97-AF65-F5344CB8AC3E}">
        <p14:creationId xmlns:p14="http://schemas.microsoft.com/office/powerpoint/2010/main" val="26295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97142-A15B-417A-AC55-A2147393BA2B}" type="datetimeFigureOut">
              <a:rPr lang="en-US" smtClean="0"/>
              <a:t>7/1/2024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20436-AFA3-4B73-994C-B130C64934C7}" type="slidenum">
              <a:rPr lang="en-US" smtClean="0"/>
              <a:t>‹#›</a:t>
            </a:fld>
            <a:endParaRPr lang="en-US"/>
          </a:p>
        </p:txBody>
      </p:sp>
    </p:spTree>
    <p:extLst>
      <p:ext uri="{BB962C8B-B14F-4D97-AF65-F5344CB8AC3E}">
        <p14:creationId xmlns:p14="http://schemas.microsoft.com/office/powerpoint/2010/main" val="2477666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ow to deal with exam stress | Student"/>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528" y="446027"/>
            <a:ext cx="8499314" cy="566620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3568" y="908720"/>
            <a:ext cx="7772400" cy="1470025"/>
          </a:xfrm>
        </p:spPr>
        <p:txBody>
          <a:bodyPr>
            <a:noAutofit/>
          </a:bodyPr>
          <a:lstStyle/>
          <a:p>
            <a:r>
              <a:rPr lang="el-GR" sz="3200" dirty="0" smtClean="0"/>
              <a:t>Παγκύπριες Εξετάσεις Πρόσβασης για την Εισαγωγή σε Πανεπιστημιακές Σχολές 2024</a:t>
            </a:r>
            <a:endParaRPr lang="en-US" sz="3200" dirty="0"/>
          </a:p>
        </p:txBody>
      </p:sp>
      <p:sp>
        <p:nvSpPr>
          <p:cNvPr id="3" name="Subtitle 2"/>
          <p:cNvSpPr>
            <a:spLocks noGrp="1"/>
          </p:cNvSpPr>
          <p:nvPr>
            <p:ph type="subTitle" idx="1"/>
          </p:nvPr>
        </p:nvSpPr>
        <p:spPr/>
        <p:txBody>
          <a:bodyPr/>
          <a:lstStyle/>
          <a:p>
            <a:r>
              <a:rPr lang="el-GR" dirty="0" smtClean="0"/>
              <a:t>Βασικά Στατιστικά και Συμπεράσματα</a:t>
            </a:r>
            <a:r>
              <a:rPr lang="el-GR" dirty="0"/>
              <a:t> </a:t>
            </a:r>
            <a:r>
              <a:rPr lang="el-GR" dirty="0" smtClean="0"/>
              <a:t>πριν από τα αποτελέσματα</a:t>
            </a:r>
            <a:endParaRPr lang="en-US" dirty="0"/>
          </a:p>
        </p:txBody>
      </p:sp>
      <p:pic>
        <p:nvPicPr>
          <p:cNvPr id="1026" name="Picture 2" descr="Υπουργείο Παιδείας και Πολιτισμού – Σύνδεσμος για την Πρόληψη και  Αντιμετώπιση της Βίας στην Οικογένει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3669" y="2664321"/>
            <a:ext cx="1347787"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635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Ερμηνείες:</a:t>
            </a:r>
            <a:endParaRPr lang="en-US" dirty="0"/>
          </a:p>
        </p:txBody>
      </p:sp>
      <p:sp>
        <p:nvSpPr>
          <p:cNvPr id="3" name="Content Placeholder 2"/>
          <p:cNvSpPr>
            <a:spLocks noGrp="1"/>
          </p:cNvSpPr>
          <p:nvPr>
            <p:ph idx="1"/>
          </p:nvPr>
        </p:nvSpPr>
        <p:spPr>
          <a:xfrm>
            <a:off x="457200" y="3861048"/>
            <a:ext cx="8229600" cy="2520280"/>
          </a:xfrm>
        </p:spPr>
        <p:txBody>
          <a:bodyPr>
            <a:noAutofit/>
          </a:bodyPr>
          <a:lstStyle/>
          <a:p>
            <a:r>
              <a:rPr lang="el-GR" sz="1800" b="1" dirty="0" smtClean="0"/>
              <a:t>Οι τάσεις αυτές μπορεί να αντικατοπτρίζουν τις ανάγκες της αγοράς εργασίας και τις προοπτικές καριέρας που βλέπουν οι μαθητές.</a:t>
            </a:r>
          </a:p>
          <a:p>
            <a:r>
              <a:rPr lang="el-GR" sz="1800" b="1" dirty="0" smtClean="0"/>
              <a:t>Η προτίμηση για θετικές επιστήμες και οικονομικά μπορεί να σχετίζεται με τις ευκαιρίες για απασχόληση και την εξέλιξη αυτών των τομέων στην Κύπρο και διεθνώς.</a:t>
            </a:r>
          </a:p>
          <a:p>
            <a:r>
              <a:rPr lang="el-GR" sz="1800" b="1" dirty="0" smtClean="0"/>
              <a:t>Τα ξένα γλωσσικά μαθήματα, αν και σημαντικά, ίσως δεν έχουν την ίδια ελκυστικότητα, εκτός από τα Αγγλικά που είναι παγκόσμια γλώσσα επικοινωνίας και δουλειάς.</a:t>
            </a:r>
            <a:endParaRPr lang="en-US" sz="1800" b="1" dirty="0"/>
          </a:p>
        </p:txBody>
      </p:sp>
      <p:graphicFrame>
        <p:nvGraphicFramePr>
          <p:cNvPr id="4" name="Content Placeholder 5"/>
          <p:cNvGraphicFramePr>
            <a:graphicFrameLocks/>
          </p:cNvGraphicFramePr>
          <p:nvPr>
            <p:extLst>
              <p:ext uri="{D42A27DB-BD31-4B8C-83A1-F6EECF244321}">
                <p14:modId xmlns:p14="http://schemas.microsoft.com/office/powerpoint/2010/main" val="3440149769"/>
              </p:ext>
            </p:extLst>
          </p:nvPr>
        </p:nvGraphicFramePr>
        <p:xfrm>
          <a:off x="467544" y="1268760"/>
          <a:ext cx="8229600" cy="23657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2431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000" dirty="0" smtClean="0"/>
              <a:t>Αριθμός υποψηφίων κατά Τμήμα Σπουδών σύμφωνα με την πρώτη επιλογή</a:t>
            </a:r>
            <a:br>
              <a:rPr lang="el-GR" sz="2000" dirty="0" smtClean="0"/>
            </a:br>
            <a:r>
              <a:rPr lang="el-GR" sz="2000" dirty="0" smtClean="0"/>
              <a:t>(παρουσιάζονται τα πρώτα 20 Τμήματα και ο αριθμός υποψηφίων κατά</a:t>
            </a:r>
            <a:br>
              <a:rPr lang="el-GR" sz="2000" dirty="0" smtClean="0"/>
            </a:br>
            <a:r>
              <a:rPr lang="el-GR" sz="2000" dirty="0" smtClean="0"/>
              <a:t>Τμήμα βάσει της πρώτης τους επιλογής)</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83831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9500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1800" dirty="0" smtClean="0"/>
              <a:t>Συμπεράσματα: Αριθμός υποψηφίων κατά Τμήμα Σπουδών σύμφωνα με την πρώτη επιλογή</a:t>
            </a:r>
            <a:br>
              <a:rPr lang="el-GR" sz="1800" dirty="0" smtClean="0"/>
            </a:br>
            <a:r>
              <a:rPr lang="el-GR" sz="1800" dirty="0" smtClean="0"/>
              <a:t>(παρουσιάζονται τα πρώτα 20 Τμήματα και ο αριθμός υποψηφίων κατά</a:t>
            </a:r>
            <a:br>
              <a:rPr lang="el-GR" sz="1800" dirty="0" smtClean="0"/>
            </a:br>
            <a:r>
              <a:rPr lang="el-GR" sz="1800" dirty="0" smtClean="0"/>
              <a:t>Τμήμα βάσει της πρώτης τους επιλογής)</a:t>
            </a:r>
            <a:endParaRPr lang="en-US" sz="1800" dirty="0"/>
          </a:p>
        </p:txBody>
      </p:sp>
      <p:sp>
        <p:nvSpPr>
          <p:cNvPr id="3" name="Content Placeholder 2"/>
          <p:cNvSpPr>
            <a:spLocks noGrp="1"/>
          </p:cNvSpPr>
          <p:nvPr>
            <p:ph idx="1"/>
          </p:nvPr>
        </p:nvSpPr>
        <p:spPr/>
        <p:txBody>
          <a:bodyPr>
            <a:noAutofit/>
          </a:bodyPr>
          <a:lstStyle/>
          <a:p>
            <a:r>
              <a:rPr lang="el-GR" sz="1500" b="1" dirty="0" smtClean="0">
                <a:solidFill>
                  <a:srgbClr val="FF0000"/>
                </a:solidFill>
              </a:rPr>
              <a:t>Υψηλή Προτίμηση για την Ιατρική Σχολή:</a:t>
            </a:r>
            <a:r>
              <a:rPr lang="el-GR" sz="1500" dirty="0" smtClean="0"/>
              <a:t> Η Ιατρική Σχολή (Πανεπιστήμιο Κύπρου) έχει τον υψηλότερο αριθμό υποψηφίων με 694 υποψήφιους, δείχνοντας τη μεγάλη ζήτηση για σπουδές στην ιατρική.</a:t>
            </a:r>
          </a:p>
          <a:p>
            <a:r>
              <a:rPr lang="el-GR" sz="1500" b="1" dirty="0">
                <a:solidFill>
                  <a:srgbClr val="FF0000"/>
                </a:solidFill>
              </a:rPr>
              <a:t>Σημαντική Προτίμηση για Οικονομικές Σπουδές: </a:t>
            </a:r>
            <a:r>
              <a:rPr lang="el-GR" sz="1500" dirty="0" smtClean="0"/>
              <a:t>Τα τμήματα Λογιστικής και Χρηματοοικονομικής, καθώς και Οικονομικών, έχουν υψηλό αριθμό υποψηφίων, αντανακλώντας την προτίμηση για σπουδές σε οικονομικούς τομείς.</a:t>
            </a:r>
          </a:p>
          <a:p>
            <a:r>
              <a:rPr lang="el-GR" sz="1500" b="1" dirty="0">
                <a:solidFill>
                  <a:srgbClr val="FF0000"/>
                </a:solidFill>
              </a:rPr>
              <a:t>Ψυχολογία και Πληροφορική: </a:t>
            </a:r>
            <a:r>
              <a:rPr lang="el-GR" sz="1500" dirty="0" smtClean="0"/>
              <a:t>Τα τμήματα Ψυχολογίας και Πληροφορικής βρίσκονται επίσης ψηλά στις προτιμήσεις, δείχνοντας ενδιαφέρον για αυτές τις επιστήμες.</a:t>
            </a:r>
          </a:p>
          <a:p>
            <a:r>
              <a:rPr lang="el-GR" sz="1500" b="1" dirty="0">
                <a:solidFill>
                  <a:srgbClr val="FF0000"/>
                </a:solidFill>
              </a:rPr>
              <a:t>Ενδιαφέρον για Διοίκηση Επιχειρήσεων και Δημόσια Διοίκηση: </a:t>
            </a:r>
            <a:r>
              <a:rPr lang="el-GR" sz="1500" dirty="0" smtClean="0"/>
              <a:t>Το τμήμα Διοίκησης Επιχειρήσεων και Δημόσιας Διοίκησης έχει επίσης σημαντική προτίμηση, κάτι που δείχνει τη ζήτηση για διοικητικές σπουδές.</a:t>
            </a:r>
          </a:p>
          <a:p>
            <a:r>
              <a:rPr lang="el-GR" sz="1500" b="1" dirty="0">
                <a:solidFill>
                  <a:srgbClr val="FF0000"/>
                </a:solidFill>
              </a:rPr>
              <a:t>Προτίμηση για Επαγγελματικές Σχολές και Υγειονομικές Επιστήμες: </a:t>
            </a:r>
            <a:r>
              <a:rPr lang="el-GR" sz="1500" dirty="0" smtClean="0"/>
              <a:t>Τα τμήματα Νοσηλευτικής και Επιστημών Αποκατάστασης (</a:t>
            </a:r>
            <a:r>
              <a:rPr lang="el-GR" sz="1500" dirty="0" err="1" smtClean="0"/>
              <a:t>Λογοθεραπεία</a:t>
            </a:r>
            <a:r>
              <a:rPr lang="el-GR" sz="1500" dirty="0" smtClean="0"/>
              <a:t>/</a:t>
            </a:r>
            <a:r>
              <a:rPr lang="el-GR" sz="1500" dirty="0" err="1" smtClean="0"/>
              <a:t>Λογοπαθολογία</a:t>
            </a:r>
            <a:r>
              <a:rPr lang="el-GR" sz="1500" dirty="0" smtClean="0"/>
              <a:t>) έχουν επίσης υψηλή προτίμηση, κάτι που δείχνει το ενδιαφέρον για επαγγελματικές και υγειονομικές σπουδές.</a:t>
            </a:r>
          </a:p>
          <a:p>
            <a:r>
              <a:rPr lang="el-GR" sz="1500" b="1" dirty="0">
                <a:solidFill>
                  <a:srgbClr val="FF0000"/>
                </a:solidFill>
              </a:rPr>
              <a:t>Μηχανικές Σπουδές: </a:t>
            </a:r>
            <a:r>
              <a:rPr lang="el-GR" sz="1500" dirty="0" smtClean="0"/>
              <a:t>Τα τμήματα Μηχανολογίας και Κατασκευαστικής, καθώς και Πολιτικών Μηχανικών, είναι επίσης δημοφιλή, αντανακλώντας το ενδιαφέρον για μηχανικές σπουδές.</a:t>
            </a:r>
          </a:p>
          <a:p>
            <a:r>
              <a:rPr lang="el-GR" sz="1500" b="1" dirty="0">
                <a:solidFill>
                  <a:srgbClr val="FF0000"/>
                </a:solidFill>
              </a:rPr>
              <a:t>Σταθερό Ενδιαφέρον για τις Κλασικές Σπουδές και Νομική:</a:t>
            </a:r>
            <a:r>
              <a:rPr lang="el-GR" sz="1500" dirty="0" smtClean="0"/>
              <a:t> Τα τμήματα Νομικής και Αγγλικών Σπουδών έχουν επίσης υψηλό αριθμό υποψηφίων, δείχνοντας σταθερό ενδιαφέρον για κλασικές σπουδές και νομικές επιστήμες.</a:t>
            </a:r>
            <a:endParaRPr lang="en-US" sz="1500" dirty="0"/>
          </a:p>
        </p:txBody>
      </p:sp>
    </p:spTree>
    <p:extLst>
      <p:ext uri="{BB962C8B-B14F-4D97-AF65-F5344CB8AC3E}">
        <p14:creationId xmlns:p14="http://schemas.microsoft.com/office/powerpoint/2010/main" val="408594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1800" dirty="0" smtClean="0"/>
              <a:t>Ερμηνείες: Αριθμός υποψηφίων κατά Τμήμα Σπουδών σύμφωνα με την πρώτη επιλογή</a:t>
            </a:r>
            <a:br>
              <a:rPr lang="el-GR" sz="1800" dirty="0" smtClean="0"/>
            </a:br>
            <a:r>
              <a:rPr lang="el-GR" sz="1800" dirty="0" smtClean="0"/>
              <a:t>(παρουσιάζονται τα πρώτα 20 Τμήματα και ο αριθμός υποψηφίων κατά</a:t>
            </a:r>
            <a:br>
              <a:rPr lang="el-GR" sz="1800" dirty="0" smtClean="0"/>
            </a:br>
            <a:r>
              <a:rPr lang="el-GR" sz="1800" dirty="0" smtClean="0"/>
              <a:t>Τμήμα βάσει της πρώτης τους επιλογής)</a:t>
            </a:r>
            <a:endParaRPr lang="en-US" sz="1800" dirty="0"/>
          </a:p>
        </p:txBody>
      </p:sp>
      <p:sp>
        <p:nvSpPr>
          <p:cNvPr id="3" name="Content Placeholder 2"/>
          <p:cNvSpPr>
            <a:spLocks noGrp="1"/>
          </p:cNvSpPr>
          <p:nvPr>
            <p:ph idx="1"/>
          </p:nvPr>
        </p:nvSpPr>
        <p:spPr/>
        <p:txBody>
          <a:bodyPr>
            <a:noAutofit/>
          </a:bodyPr>
          <a:lstStyle/>
          <a:p>
            <a:r>
              <a:rPr lang="el-GR" sz="2000" b="1" dirty="0" smtClean="0">
                <a:solidFill>
                  <a:schemeClr val="tx2"/>
                </a:solidFill>
              </a:rPr>
              <a:t>Η υψηλή προτίμηση για την Ιατρική Σχολή μπορεί να υποδηλώνει τις προοπτικές καριέρας και την κοινωνική αξία του επαγγέλματος του ιατρού.</a:t>
            </a:r>
          </a:p>
          <a:p>
            <a:r>
              <a:rPr lang="el-GR" sz="2000" b="1" dirty="0" smtClean="0">
                <a:solidFill>
                  <a:schemeClr val="tx2"/>
                </a:solidFill>
              </a:rPr>
              <a:t>Η ζήτηση για οικονομικές και διοικητικές σπουδές πιθανόν να σχετίζεται με τις προοπτικές απασχόλησης και τις ανάγκες της αγοράς εργασίας.</a:t>
            </a:r>
          </a:p>
          <a:p>
            <a:r>
              <a:rPr lang="el-GR" sz="2000" b="1" dirty="0" smtClean="0">
                <a:solidFill>
                  <a:schemeClr val="tx2"/>
                </a:solidFill>
              </a:rPr>
              <a:t>Το ενδιαφέρον για ψυχολογία και πληροφορική δείχνει την αναγνώριση της σημασίας αυτών των τομέων στις σύγχρονες κοινωνίες.</a:t>
            </a:r>
          </a:p>
          <a:p>
            <a:r>
              <a:rPr lang="el-GR" sz="2000" b="1" dirty="0" smtClean="0">
                <a:solidFill>
                  <a:schemeClr val="tx2"/>
                </a:solidFill>
              </a:rPr>
              <a:t>Τα επαγγελματικά και υγειονομικά τμήματα έχουν σταθερά υψηλή προτίμηση, ενδεχομένως λόγω της ανάγκης για εξειδικευμένους επαγγελματίες σε αυτούς τους τομείς.</a:t>
            </a:r>
          </a:p>
          <a:p>
            <a:r>
              <a:rPr lang="el-GR" sz="2000" b="1" dirty="0" smtClean="0">
                <a:solidFill>
                  <a:schemeClr val="tx2"/>
                </a:solidFill>
              </a:rPr>
              <a:t>Οι μηχανικές σπουδές συνεχίζουν να είναι δημοφιλείς, αντανακλώντας την τεχνολογική ανάπτυξη και τις κατασκευαστικές ανάγκες.</a:t>
            </a:r>
            <a:endParaRPr lang="en-US" sz="2000" dirty="0">
              <a:solidFill>
                <a:schemeClr val="tx2"/>
              </a:solidFill>
            </a:endParaRPr>
          </a:p>
        </p:txBody>
      </p:sp>
    </p:spTree>
    <p:extLst>
      <p:ext uri="{BB962C8B-B14F-4D97-AF65-F5344CB8AC3E}">
        <p14:creationId xmlns:p14="http://schemas.microsoft.com/office/powerpoint/2010/main" val="3827506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000" dirty="0" smtClean="0"/>
              <a:t>Επιλογές υποψηφίων κατά Τμήμα Σπουδών και κατά αριθμό υποψηφίων</a:t>
            </a:r>
            <a:br>
              <a:rPr lang="el-GR" sz="2000" dirty="0" smtClean="0"/>
            </a:br>
            <a:r>
              <a:rPr lang="el-GR" sz="2000" dirty="0" smtClean="0"/>
              <a:t>(Παρουσιάζονται τα πρώτα 20 Τμήματα)</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700616"/>
              </p:ext>
            </p:extLst>
          </p:nvPr>
        </p:nvGraphicFramePr>
        <p:xfrm>
          <a:off x="611560" y="1268760"/>
          <a:ext cx="7992888" cy="5410718"/>
        </p:xfrm>
        <a:graphic>
          <a:graphicData uri="http://schemas.openxmlformats.org/drawingml/2006/table">
            <a:tbl>
              <a:tblPr>
                <a:tableStyleId>{5DA37D80-6434-44D0-A028-1B22A696006F}</a:tableStyleId>
              </a:tblPr>
              <a:tblGrid>
                <a:gridCol w="524820"/>
                <a:gridCol w="936168"/>
                <a:gridCol w="5393604"/>
                <a:gridCol w="1138296"/>
              </a:tblGrid>
              <a:tr h="262523">
                <a:tc>
                  <a:txBody>
                    <a:bodyPr/>
                    <a:lstStyle/>
                    <a:p>
                      <a:pPr algn="r" fontAlgn="ctr"/>
                      <a:r>
                        <a:rPr lang="en-US" sz="1200" u="none" strike="noStrike" dirty="0">
                          <a:effectLst/>
                        </a:rPr>
                        <a:t>A/A</a:t>
                      </a:r>
                      <a:endParaRPr lang="en-US" sz="1200" b="0" i="0" u="none" strike="noStrike" dirty="0">
                        <a:solidFill>
                          <a:srgbClr val="000000"/>
                        </a:solidFill>
                        <a:effectLst/>
                        <a:latin typeface="Microsoft Sans Serif"/>
                      </a:endParaRPr>
                    </a:p>
                  </a:txBody>
                  <a:tcPr marL="5469" marR="98446" marT="5469" marB="0" anchor="ctr"/>
                </a:tc>
                <a:tc>
                  <a:txBody>
                    <a:bodyPr/>
                    <a:lstStyle/>
                    <a:p>
                      <a:pPr algn="ctr" fontAlgn="ctr"/>
                      <a:r>
                        <a:rPr lang="el-GR" sz="1200" u="none" strike="noStrike">
                          <a:effectLst/>
                        </a:rPr>
                        <a:t>Κωδικός</a:t>
                      </a:r>
                      <a:endParaRPr lang="el-GR" sz="1200" b="0" i="0" u="none" strike="noStrike">
                        <a:solidFill>
                          <a:srgbClr val="000000"/>
                        </a:solidFill>
                        <a:effectLst/>
                        <a:latin typeface="Microsoft Sans Serif"/>
                      </a:endParaRPr>
                    </a:p>
                  </a:txBody>
                  <a:tcPr marL="5469" marR="5469" marT="5469" marB="0" anchor="ctr"/>
                </a:tc>
                <a:tc>
                  <a:txBody>
                    <a:bodyPr/>
                    <a:lstStyle/>
                    <a:p>
                      <a:pPr algn="l" fontAlgn="ctr"/>
                      <a:r>
                        <a:rPr lang="el-GR" sz="1200" u="none" strike="noStrike">
                          <a:effectLst/>
                        </a:rPr>
                        <a:t>Τμήμα</a:t>
                      </a:r>
                      <a:endParaRPr lang="el-GR" sz="1200" b="0" i="0" u="none" strike="noStrike">
                        <a:solidFill>
                          <a:srgbClr val="000000"/>
                        </a:solidFill>
                        <a:effectLst/>
                        <a:latin typeface="Microsoft Sans Serif"/>
                      </a:endParaRPr>
                    </a:p>
                  </a:txBody>
                  <a:tcPr marL="5469" marR="5469" marT="5469" marB="0" anchor="ctr"/>
                </a:tc>
                <a:tc>
                  <a:txBody>
                    <a:bodyPr/>
                    <a:lstStyle/>
                    <a:p>
                      <a:pPr algn="l" fontAlgn="t"/>
                      <a:r>
                        <a:rPr lang="el-GR" sz="1200" u="none" strike="noStrike">
                          <a:effectLst/>
                        </a:rPr>
                        <a:t>Αριθμός Υποψηφίων</a:t>
                      </a:r>
                      <a:endParaRPr lang="el-GR" sz="1200" b="0" i="0" u="none" strike="noStrike">
                        <a:solidFill>
                          <a:srgbClr val="000000"/>
                        </a:solidFill>
                        <a:effectLst/>
                        <a:latin typeface="Microsoft Sans Serif"/>
                      </a:endParaRPr>
                    </a:p>
                  </a:txBody>
                  <a:tcPr marL="49223" marR="5469" marT="5469" marB="0"/>
                </a:tc>
              </a:tr>
              <a:tr h="124698">
                <a:tc>
                  <a:txBody>
                    <a:bodyPr/>
                    <a:lstStyle/>
                    <a:p>
                      <a:pPr algn="r" fontAlgn="t"/>
                      <a:r>
                        <a:rPr lang="en-US" sz="1200" u="none" strike="noStrike">
                          <a:effectLst/>
                        </a:rPr>
                        <a:t>1</a:t>
                      </a:r>
                      <a:endParaRPr lang="en-US" sz="1200" b="0" i="0" u="none" strike="noStrike">
                        <a:solidFill>
                          <a:srgbClr val="000000"/>
                        </a:solidFill>
                        <a:effectLst/>
                        <a:latin typeface="Microsoft Sans Serif"/>
                      </a:endParaRPr>
                    </a:p>
                  </a:txBody>
                  <a:tcPr marL="5469" marR="98446" marT="5469" marB="0"/>
                </a:tc>
                <a:tc>
                  <a:txBody>
                    <a:bodyPr/>
                    <a:lstStyle/>
                    <a:p>
                      <a:pPr algn="ctr" fontAlgn="t"/>
                      <a:r>
                        <a:rPr lang="en-US" sz="1200" u="none" strike="noStrike">
                          <a:effectLst/>
                        </a:rPr>
                        <a:t>5128</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ΟΛΟΚΛΗΡΩΜΕΝΗ ΕΠΙΚΟΙΝΩΝΙΑ ΜΑΡΚΕΤΙΝΓΚ (ΤΕΠΑΚ)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2357</a:t>
                      </a:r>
                      <a:endParaRPr lang="en-US" sz="1200" b="0" i="0" u="none" strike="noStrike">
                        <a:solidFill>
                          <a:srgbClr val="000000"/>
                        </a:solidFill>
                        <a:effectLst/>
                        <a:latin typeface="Microsoft Sans Serif"/>
                      </a:endParaRPr>
                    </a:p>
                  </a:txBody>
                  <a:tcPr marL="5469" marR="147669" marT="5469" marB="0"/>
                </a:tc>
              </a:tr>
              <a:tr h="124698">
                <a:tc>
                  <a:txBody>
                    <a:bodyPr/>
                    <a:lstStyle/>
                    <a:p>
                      <a:pPr algn="r" fontAlgn="t"/>
                      <a:r>
                        <a:rPr lang="en-US" sz="1200" u="none" strike="noStrike">
                          <a:effectLst/>
                        </a:rPr>
                        <a:t>2</a:t>
                      </a:r>
                      <a:endParaRPr lang="en-US" sz="1200" b="0" i="0" u="none" strike="noStrike">
                        <a:solidFill>
                          <a:srgbClr val="000000"/>
                        </a:solidFill>
                        <a:effectLst/>
                        <a:latin typeface="Microsoft Sans Serif"/>
                      </a:endParaRPr>
                    </a:p>
                  </a:txBody>
                  <a:tcPr marL="5469" marR="98446" marT="5469" marB="0"/>
                </a:tc>
                <a:tc>
                  <a:txBody>
                    <a:bodyPr/>
                    <a:lstStyle/>
                    <a:p>
                      <a:pPr algn="ctr" fontAlgn="t"/>
                      <a:r>
                        <a:rPr lang="en-US" sz="1200" u="none" strike="noStrike">
                          <a:effectLst/>
                        </a:rPr>
                        <a:t>5122</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ΕΠΙΚΟΙΝΩΝΙΑΣ ΚΑΙ ΣΠΟΥΔΩΝ ΔΙΑΔΙΚΤΥΟΥ (ΤΕΠΑΚ)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2067</a:t>
                      </a:r>
                      <a:endParaRPr lang="en-US" sz="1200" b="0" i="0" u="none" strike="noStrike">
                        <a:solidFill>
                          <a:srgbClr val="000000"/>
                        </a:solidFill>
                        <a:effectLst/>
                        <a:latin typeface="Microsoft Sans Serif"/>
                      </a:endParaRPr>
                    </a:p>
                  </a:txBody>
                  <a:tcPr marL="5469" marR="147669" marT="5469" marB="0"/>
                </a:tc>
              </a:tr>
              <a:tr h="124698">
                <a:tc>
                  <a:txBody>
                    <a:bodyPr/>
                    <a:lstStyle/>
                    <a:p>
                      <a:pPr algn="r" fontAlgn="t"/>
                      <a:r>
                        <a:rPr lang="en-US" sz="1200" u="none" strike="noStrike">
                          <a:effectLst/>
                        </a:rPr>
                        <a:t>3</a:t>
                      </a:r>
                      <a:endParaRPr lang="en-US" sz="1200" b="0" i="0" u="none" strike="noStrike">
                        <a:solidFill>
                          <a:srgbClr val="000000"/>
                        </a:solidFill>
                        <a:effectLst/>
                        <a:latin typeface="Microsoft Sans Serif"/>
                      </a:endParaRPr>
                    </a:p>
                  </a:txBody>
                  <a:tcPr marL="5469" marR="98446" marT="5469" marB="0"/>
                </a:tc>
                <a:tc>
                  <a:txBody>
                    <a:bodyPr/>
                    <a:lstStyle/>
                    <a:p>
                      <a:pPr algn="ctr" fontAlgn="t"/>
                      <a:r>
                        <a:rPr lang="en-US" sz="1200" u="none" strike="noStrike">
                          <a:effectLst/>
                        </a:rPr>
                        <a:t>5121</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ΔΙΟΙΚΗΣΗ ΤΟΥΡΙΣΜΟΥ ΚΑΙ ΦΙΛΟΞΕΝΙΑΣ (ΤΕΠΑΚ)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2060</a:t>
                      </a:r>
                      <a:endParaRPr lang="en-US" sz="1200" b="0" i="0" u="none" strike="noStrike">
                        <a:solidFill>
                          <a:srgbClr val="000000"/>
                        </a:solidFill>
                        <a:effectLst/>
                        <a:latin typeface="Microsoft Sans Serif"/>
                      </a:endParaRPr>
                    </a:p>
                  </a:txBody>
                  <a:tcPr marL="5469" marR="147669" marT="5469" marB="0"/>
                </a:tc>
              </a:tr>
              <a:tr h="217675">
                <a:tc>
                  <a:txBody>
                    <a:bodyPr/>
                    <a:lstStyle/>
                    <a:p>
                      <a:pPr algn="r" fontAlgn="t"/>
                      <a:r>
                        <a:rPr lang="en-US" sz="1200" u="none" strike="noStrike">
                          <a:effectLst/>
                        </a:rPr>
                        <a:t>4</a:t>
                      </a:r>
                      <a:endParaRPr lang="en-US" sz="1200" b="0" i="0" u="none" strike="noStrike">
                        <a:solidFill>
                          <a:srgbClr val="000000"/>
                        </a:solidFill>
                        <a:effectLst/>
                        <a:latin typeface="Microsoft Sans Serif"/>
                      </a:endParaRPr>
                    </a:p>
                  </a:txBody>
                  <a:tcPr marL="5469" marR="98446" marT="5469" marB="0"/>
                </a:tc>
                <a:tc>
                  <a:txBody>
                    <a:bodyPr/>
                    <a:lstStyle/>
                    <a:p>
                      <a:pPr algn="ctr" fontAlgn="t"/>
                      <a:r>
                        <a:rPr lang="en-US" sz="1200" u="none" strike="noStrike">
                          <a:effectLst/>
                        </a:rPr>
                        <a:t>1110</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ΨΥΧΟΛΟΓΙΑΣ (Π.Κ)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2059</a:t>
                      </a:r>
                      <a:endParaRPr lang="en-US" sz="1200" b="0" i="0" u="none" strike="noStrike">
                        <a:solidFill>
                          <a:srgbClr val="000000"/>
                        </a:solidFill>
                        <a:effectLst/>
                        <a:latin typeface="Microsoft Sans Serif"/>
                      </a:endParaRPr>
                    </a:p>
                  </a:txBody>
                  <a:tcPr marL="5469" marR="147669" marT="5469" marB="0"/>
                </a:tc>
              </a:tr>
              <a:tr h="247573">
                <a:tc>
                  <a:txBody>
                    <a:bodyPr/>
                    <a:lstStyle/>
                    <a:p>
                      <a:pPr algn="r" fontAlgn="t"/>
                      <a:r>
                        <a:rPr lang="en-US" sz="1200" u="none" strike="noStrike">
                          <a:effectLst/>
                        </a:rPr>
                        <a:t>5</a:t>
                      </a:r>
                      <a:endParaRPr lang="en-US" sz="1200" b="0" i="0" u="none" strike="noStrike">
                        <a:solidFill>
                          <a:srgbClr val="000000"/>
                        </a:solidFill>
                        <a:effectLst/>
                        <a:latin typeface="Microsoft Sans Serif"/>
                      </a:endParaRPr>
                    </a:p>
                  </a:txBody>
                  <a:tcPr marL="5469" marR="98446" marT="5469" marB="0"/>
                </a:tc>
                <a:tc>
                  <a:txBody>
                    <a:bodyPr/>
                    <a:lstStyle/>
                    <a:p>
                      <a:pPr algn="ctr" fontAlgn="ctr"/>
                      <a:r>
                        <a:rPr lang="en-US" sz="1200" u="none" strike="noStrike">
                          <a:effectLst/>
                        </a:rPr>
                        <a:t>1111</a:t>
                      </a:r>
                      <a:endParaRPr lang="en-US" sz="1200" b="0" i="0" u="none" strike="noStrike">
                        <a:solidFill>
                          <a:srgbClr val="000000"/>
                        </a:solidFill>
                        <a:effectLst/>
                        <a:latin typeface="Microsoft Sans Serif"/>
                      </a:endParaRPr>
                    </a:p>
                  </a:txBody>
                  <a:tcPr marL="5469" marR="5469" marT="5469" marB="0" anchor="ctr"/>
                </a:tc>
                <a:tc>
                  <a:txBody>
                    <a:bodyPr/>
                    <a:lstStyle/>
                    <a:p>
                      <a:pPr algn="l" fontAlgn="ctr"/>
                      <a:r>
                        <a:rPr lang="el-GR" sz="1200" u="none" strike="noStrike">
                          <a:effectLst/>
                        </a:rPr>
                        <a:t>ΕΠΙΣΤΗΜΩΝ ΑΓΩΓΗΣ (ΔΗΜΟΤΙΚΗ ΕΚΠΑΙΔΕΥΣΗ) (Π.Κ)</a:t>
                      </a:r>
                      <a:endParaRPr lang="el-GR" sz="1200" b="0" i="0" u="none" strike="noStrike">
                        <a:solidFill>
                          <a:srgbClr val="000000"/>
                        </a:solidFill>
                        <a:effectLst/>
                        <a:latin typeface="Microsoft Sans Serif"/>
                      </a:endParaRPr>
                    </a:p>
                  </a:txBody>
                  <a:tcPr marL="5469" marR="5469" marT="5469" marB="0" anchor="ctr"/>
                </a:tc>
                <a:tc>
                  <a:txBody>
                    <a:bodyPr/>
                    <a:lstStyle/>
                    <a:p>
                      <a:pPr algn="r" fontAlgn="ctr"/>
                      <a:r>
                        <a:rPr lang="en-US" sz="1200" u="none" strike="noStrike">
                          <a:effectLst/>
                        </a:rPr>
                        <a:t>1928</a:t>
                      </a:r>
                      <a:endParaRPr lang="en-US" sz="1200" b="0" i="0" u="none" strike="noStrike">
                        <a:solidFill>
                          <a:srgbClr val="000000"/>
                        </a:solidFill>
                        <a:effectLst/>
                        <a:latin typeface="Microsoft Sans Serif"/>
                      </a:endParaRPr>
                    </a:p>
                  </a:txBody>
                  <a:tcPr marL="5469" marR="147669" marT="5469" marB="0" anchor="ctr"/>
                </a:tc>
              </a:tr>
              <a:tr h="207830">
                <a:tc>
                  <a:txBody>
                    <a:bodyPr/>
                    <a:lstStyle/>
                    <a:p>
                      <a:pPr algn="r" fontAlgn="t"/>
                      <a:r>
                        <a:rPr lang="en-US" sz="1200" u="none" strike="noStrike">
                          <a:effectLst/>
                        </a:rPr>
                        <a:t>6</a:t>
                      </a:r>
                      <a:endParaRPr lang="en-US" sz="1200" b="0" i="0" u="none" strike="noStrike">
                        <a:solidFill>
                          <a:srgbClr val="000000"/>
                        </a:solidFill>
                        <a:effectLst/>
                        <a:latin typeface="Microsoft Sans Serif"/>
                      </a:endParaRPr>
                    </a:p>
                  </a:txBody>
                  <a:tcPr marL="5469" marR="98446" marT="5469" marB="0"/>
                </a:tc>
                <a:tc>
                  <a:txBody>
                    <a:bodyPr/>
                    <a:lstStyle/>
                    <a:p>
                      <a:pPr algn="ctr" fontAlgn="t"/>
                      <a:r>
                        <a:rPr lang="en-US" sz="1200" u="none" strike="noStrike" dirty="0">
                          <a:effectLst/>
                        </a:rPr>
                        <a:t>3122</a:t>
                      </a:r>
                      <a:endParaRPr lang="en-US" sz="1200" b="0" i="0" u="none" strike="noStrike" dirty="0">
                        <a:solidFill>
                          <a:srgbClr val="000000"/>
                        </a:solidFill>
                        <a:effectLst/>
                        <a:latin typeface="Microsoft Sans Serif"/>
                      </a:endParaRPr>
                    </a:p>
                  </a:txBody>
                  <a:tcPr marL="5469" marR="5469" marT="5469" marB="0"/>
                </a:tc>
                <a:tc>
                  <a:txBody>
                    <a:bodyPr/>
                    <a:lstStyle/>
                    <a:p>
                      <a:pPr algn="l" fontAlgn="t"/>
                      <a:r>
                        <a:rPr lang="el-GR" sz="1200" u="none" strike="noStrike">
                          <a:effectLst/>
                        </a:rPr>
                        <a:t>ΕΠΙΣΤΗΜΩΝ ΑΠΟΚΑΤΑΣΤΑΣΗΣ (ΛΟΓΟΘΕΡΑΠΕΙΑ/ΛΟΓΟΠΑΘΟΛΟΓΙΑ) (ΤΕΠΑΚ)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1853</a:t>
                      </a:r>
                      <a:endParaRPr lang="en-US" sz="1200" b="0" i="0" u="none" strike="noStrike">
                        <a:solidFill>
                          <a:srgbClr val="000000"/>
                        </a:solidFill>
                        <a:effectLst/>
                        <a:latin typeface="Microsoft Sans Serif"/>
                      </a:endParaRPr>
                    </a:p>
                  </a:txBody>
                  <a:tcPr marL="5469" marR="147669" marT="5469" marB="0"/>
                </a:tc>
              </a:tr>
              <a:tr h="247573">
                <a:tc>
                  <a:txBody>
                    <a:bodyPr/>
                    <a:lstStyle/>
                    <a:p>
                      <a:pPr algn="r" fontAlgn="t"/>
                      <a:r>
                        <a:rPr lang="en-US" sz="1200" u="none" strike="noStrike">
                          <a:effectLst/>
                        </a:rPr>
                        <a:t>7</a:t>
                      </a:r>
                      <a:endParaRPr lang="en-US" sz="1200" b="0" i="0" u="none" strike="noStrike">
                        <a:solidFill>
                          <a:srgbClr val="000000"/>
                        </a:solidFill>
                        <a:effectLst/>
                        <a:latin typeface="Microsoft Sans Serif"/>
                      </a:endParaRPr>
                    </a:p>
                  </a:txBody>
                  <a:tcPr marL="5469" marR="98446" marT="5469" marB="0"/>
                </a:tc>
                <a:tc>
                  <a:txBody>
                    <a:bodyPr/>
                    <a:lstStyle/>
                    <a:p>
                      <a:pPr algn="ctr" fontAlgn="ctr"/>
                      <a:r>
                        <a:rPr lang="en-US" sz="1200" u="none" strike="noStrike">
                          <a:effectLst/>
                        </a:rPr>
                        <a:t>5125</a:t>
                      </a:r>
                      <a:endParaRPr lang="en-US" sz="1200" b="0" i="0" u="none" strike="noStrike">
                        <a:solidFill>
                          <a:srgbClr val="000000"/>
                        </a:solidFill>
                        <a:effectLst/>
                        <a:latin typeface="Microsoft Sans Serif"/>
                      </a:endParaRPr>
                    </a:p>
                  </a:txBody>
                  <a:tcPr marL="5469" marR="5469" marT="5469" marB="0" anchor="ctr"/>
                </a:tc>
                <a:tc>
                  <a:txBody>
                    <a:bodyPr/>
                    <a:lstStyle/>
                    <a:p>
                      <a:pPr algn="l" fontAlgn="ctr"/>
                      <a:r>
                        <a:rPr lang="el-GR" sz="1200" u="none" strike="noStrike">
                          <a:effectLst/>
                        </a:rPr>
                        <a:t>ΠΟΛΥΜΕΣΩΝ ΚΑΙ ΓΡΑΦΙΚΩΝ ΤΕΧΝΩΝ (ΠΟΛΥΜΕΣΩΝ) (ΤΕΠΑΚ)</a:t>
                      </a:r>
                      <a:endParaRPr lang="el-GR" sz="1200" b="0" i="0" u="none" strike="noStrike">
                        <a:solidFill>
                          <a:srgbClr val="000000"/>
                        </a:solidFill>
                        <a:effectLst/>
                        <a:latin typeface="Microsoft Sans Serif"/>
                      </a:endParaRPr>
                    </a:p>
                  </a:txBody>
                  <a:tcPr marL="5469" marR="5469" marT="5469" marB="0" anchor="ctr"/>
                </a:tc>
                <a:tc>
                  <a:txBody>
                    <a:bodyPr/>
                    <a:lstStyle/>
                    <a:p>
                      <a:pPr algn="r" fontAlgn="ctr"/>
                      <a:r>
                        <a:rPr lang="en-US" sz="1200" u="none" strike="noStrike">
                          <a:effectLst/>
                        </a:rPr>
                        <a:t>1719</a:t>
                      </a:r>
                      <a:endParaRPr lang="en-US" sz="1200" b="0" i="0" u="none" strike="noStrike">
                        <a:solidFill>
                          <a:srgbClr val="000000"/>
                        </a:solidFill>
                        <a:effectLst/>
                        <a:latin typeface="Microsoft Sans Serif"/>
                      </a:endParaRPr>
                    </a:p>
                  </a:txBody>
                  <a:tcPr marL="5469" marR="147669" marT="5469" marB="0" anchor="ctr"/>
                </a:tc>
              </a:tr>
              <a:tr h="207830">
                <a:tc>
                  <a:txBody>
                    <a:bodyPr/>
                    <a:lstStyle/>
                    <a:p>
                      <a:pPr algn="r" fontAlgn="t"/>
                      <a:r>
                        <a:rPr lang="en-US" sz="1200" u="none" strike="noStrike">
                          <a:effectLst/>
                        </a:rPr>
                        <a:t>8</a:t>
                      </a:r>
                      <a:endParaRPr lang="en-US" sz="1200" b="0" i="0" u="none" strike="noStrike">
                        <a:solidFill>
                          <a:srgbClr val="000000"/>
                        </a:solidFill>
                        <a:effectLst/>
                        <a:latin typeface="Microsoft Sans Serif"/>
                      </a:endParaRPr>
                    </a:p>
                  </a:txBody>
                  <a:tcPr marL="5469" marR="98446" marT="5469" marB="0"/>
                </a:tc>
                <a:tc>
                  <a:txBody>
                    <a:bodyPr/>
                    <a:lstStyle/>
                    <a:p>
                      <a:pPr algn="ctr" fontAlgn="t"/>
                      <a:r>
                        <a:rPr lang="en-US" sz="1200" u="none" strike="noStrike">
                          <a:effectLst/>
                        </a:rPr>
                        <a:t>5126</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ΠΟΛΥΜΕΣΩΝ ΚΑΙ ΓΡΑΦΙΚΩΝ ΤΕΧΝΩΝ (ΓΡΑΦΙΚΩΝ ΤΕΧΝΩΝ) (ΤΕΠΑΚ)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1664</a:t>
                      </a:r>
                      <a:endParaRPr lang="en-US" sz="1200" b="0" i="0" u="none" strike="noStrike">
                        <a:solidFill>
                          <a:srgbClr val="000000"/>
                        </a:solidFill>
                        <a:effectLst/>
                        <a:latin typeface="Microsoft Sans Serif"/>
                      </a:endParaRPr>
                    </a:p>
                  </a:txBody>
                  <a:tcPr marL="5469" marR="147669" marT="5469" marB="0"/>
                </a:tc>
              </a:tr>
              <a:tr h="124698">
                <a:tc>
                  <a:txBody>
                    <a:bodyPr/>
                    <a:lstStyle/>
                    <a:p>
                      <a:pPr algn="r" fontAlgn="t"/>
                      <a:r>
                        <a:rPr lang="en-US" sz="1200" u="none" strike="noStrike">
                          <a:effectLst/>
                        </a:rPr>
                        <a:t>9</a:t>
                      </a:r>
                      <a:endParaRPr lang="en-US" sz="1200" b="0" i="0" u="none" strike="noStrike">
                        <a:solidFill>
                          <a:srgbClr val="000000"/>
                        </a:solidFill>
                        <a:effectLst/>
                        <a:latin typeface="Microsoft Sans Serif"/>
                      </a:endParaRPr>
                    </a:p>
                  </a:txBody>
                  <a:tcPr marL="5469" marR="98446" marT="5469" marB="0"/>
                </a:tc>
                <a:tc>
                  <a:txBody>
                    <a:bodyPr/>
                    <a:lstStyle/>
                    <a:p>
                      <a:pPr algn="ctr" fontAlgn="t"/>
                      <a:r>
                        <a:rPr lang="en-US" sz="1200" u="none" strike="noStrike">
                          <a:effectLst/>
                        </a:rPr>
                        <a:t>1112</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ΕΠΙΣΤΗΜΩΝ ΑΓΩΓΗΣ (ΠΡΟΔΗΜΟΤΙΚΗ ΕΚΠΑΙΔΕΥΣΗ) (Π.Κ)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1663</a:t>
                      </a:r>
                      <a:endParaRPr lang="en-US" sz="1200" b="0" i="0" u="none" strike="noStrike">
                        <a:solidFill>
                          <a:srgbClr val="000000"/>
                        </a:solidFill>
                        <a:effectLst/>
                        <a:latin typeface="Microsoft Sans Serif"/>
                      </a:endParaRPr>
                    </a:p>
                  </a:txBody>
                  <a:tcPr marL="5469" marR="147669" marT="5469" marB="0"/>
                </a:tc>
              </a:tr>
              <a:tr h="124698">
                <a:tc>
                  <a:txBody>
                    <a:bodyPr/>
                    <a:lstStyle/>
                    <a:p>
                      <a:pPr algn="r" fontAlgn="t"/>
                      <a:r>
                        <a:rPr lang="en-US" sz="1200" u="none" strike="noStrike">
                          <a:effectLst/>
                        </a:rPr>
                        <a:t>10</a:t>
                      </a:r>
                      <a:endParaRPr lang="en-US" sz="1200" b="0" i="0" u="none" strike="noStrike">
                        <a:solidFill>
                          <a:srgbClr val="000000"/>
                        </a:solidFill>
                        <a:effectLst/>
                        <a:latin typeface="Microsoft Sans Serif"/>
                      </a:endParaRPr>
                    </a:p>
                  </a:txBody>
                  <a:tcPr marL="5469" marR="49223" marT="5469" marB="0"/>
                </a:tc>
                <a:tc>
                  <a:txBody>
                    <a:bodyPr/>
                    <a:lstStyle/>
                    <a:p>
                      <a:pPr algn="ctr" fontAlgn="t"/>
                      <a:r>
                        <a:rPr lang="en-US" sz="1200" u="none" strike="noStrike">
                          <a:effectLst/>
                        </a:rPr>
                        <a:t>4103</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ΠΟΛΙΤΙΚΩΝ ΜΗΧΑΝΙΚΩΝ ΚΑΙ ΜΗΧΑΝΙΚΩΝ ΠΕΡΙΒΑΛΛΟΝΤΟΣ (Π.Κ)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1326</a:t>
                      </a:r>
                      <a:endParaRPr lang="en-US" sz="1200" b="0" i="0" u="none" strike="noStrike">
                        <a:solidFill>
                          <a:srgbClr val="000000"/>
                        </a:solidFill>
                        <a:effectLst/>
                        <a:latin typeface="Microsoft Sans Serif"/>
                      </a:endParaRPr>
                    </a:p>
                  </a:txBody>
                  <a:tcPr marL="5469" marR="147669" marT="5469" marB="0"/>
                </a:tc>
              </a:tr>
              <a:tr h="239552">
                <a:tc>
                  <a:txBody>
                    <a:bodyPr/>
                    <a:lstStyle/>
                    <a:p>
                      <a:pPr algn="r" fontAlgn="t"/>
                      <a:r>
                        <a:rPr lang="en-US" sz="1200" u="none" strike="noStrike">
                          <a:effectLst/>
                        </a:rPr>
                        <a:t>11</a:t>
                      </a:r>
                      <a:endParaRPr lang="en-US" sz="1200" b="0" i="0" u="none" strike="noStrike">
                        <a:solidFill>
                          <a:srgbClr val="000000"/>
                        </a:solidFill>
                        <a:effectLst/>
                        <a:latin typeface="Microsoft Sans Serif"/>
                      </a:endParaRPr>
                    </a:p>
                  </a:txBody>
                  <a:tcPr marL="5469" marR="49223" marT="5469" marB="0"/>
                </a:tc>
                <a:tc>
                  <a:txBody>
                    <a:bodyPr/>
                    <a:lstStyle/>
                    <a:p>
                      <a:pPr algn="ctr" fontAlgn="t"/>
                      <a:r>
                        <a:rPr lang="en-US" sz="1200" u="none" strike="noStrike">
                          <a:effectLst/>
                        </a:rPr>
                        <a:t>4102</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ΜΗΧΑΝΙΚΩΝ ΜΗΧΑΝΟΛΟΓΙΑΣ ΚΑΙ ΚΑΤΑΣΚΕΥΑΣΤΙΚΗΣ (Π.Κ)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1314</a:t>
                      </a:r>
                      <a:endParaRPr lang="en-US" sz="1200" b="0" i="0" u="none" strike="noStrike">
                        <a:solidFill>
                          <a:srgbClr val="000000"/>
                        </a:solidFill>
                        <a:effectLst/>
                        <a:latin typeface="Microsoft Sans Serif"/>
                      </a:endParaRPr>
                    </a:p>
                  </a:txBody>
                  <a:tcPr marL="5469" marR="147669" marT="5469" marB="0"/>
                </a:tc>
              </a:tr>
              <a:tr h="247573">
                <a:tc>
                  <a:txBody>
                    <a:bodyPr/>
                    <a:lstStyle/>
                    <a:p>
                      <a:pPr algn="r" fontAlgn="t"/>
                      <a:r>
                        <a:rPr lang="en-US" sz="1200" u="none" strike="noStrike">
                          <a:effectLst/>
                        </a:rPr>
                        <a:t>12</a:t>
                      </a:r>
                      <a:endParaRPr lang="en-US" sz="1200" b="0" i="0" u="none" strike="noStrike">
                        <a:solidFill>
                          <a:srgbClr val="000000"/>
                        </a:solidFill>
                        <a:effectLst/>
                        <a:latin typeface="Microsoft Sans Serif"/>
                      </a:endParaRPr>
                    </a:p>
                  </a:txBody>
                  <a:tcPr marL="5469" marR="49223" marT="5469" marB="0"/>
                </a:tc>
                <a:tc>
                  <a:txBody>
                    <a:bodyPr/>
                    <a:lstStyle/>
                    <a:p>
                      <a:pPr algn="ctr" fontAlgn="ctr"/>
                      <a:r>
                        <a:rPr lang="en-US" sz="1200" u="none" strike="noStrike">
                          <a:effectLst/>
                        </a:rPr>
                        <a:t>5105</a:t>
                      </a:r>
                      <a:endParaRPr lang="en-US" sz="1200" b="0" i="0" u="none" strike="noStrike">
                        <a:solidFill>
                          <a:srgbClr val="000000"/>
                        </a:solidFill>
                        <a:effectLst/>
                        <a:latin typeface="Microsoft Sans Serif"/>
                      </a:endParaRPr>
                    </a:p>
                  </a:txBody>
                  <a:tcPr marL="5469" marR="5469" marT="5469" marB="0" anchor="ctr"/>
                </a:tc>
                <a:tc>
                  <a:txBody>
                    <a:bodyPr/>
                    <a:lstStyle/>
                    <a:p>
                      <a:pPr algn="l" fontAlgn="ctr"/>
                      <a:r>
                        <a:rPr lang="el-GR" sz="1200" u="none" strike="noStrike">
                          <a:effectLst/>
                        </a:rPr>
                        <a:t>ΔΙΟΙΚΗΣΗΣ ΕΠΙΧΕΙΡΗΣΕΩΝ ΚΑΙ ΔΗΜΟΣΙΑΣ ΔΙΟΙΚΗΣΗΣ (Π.Κ)</a:t>
                      </a:r>
                      <a:endParaRPr lang="el-GR" sz="1200" b="0" i="0" u="none" strike="noStrike">
                        <a:solidFill>
                          <a:srgbClr val="000000"/>
                        </a:solidFill>
                        <a:effectLst/>
                        <a:latin typeface="Microsoft Sans Serif"/>
                      </a:endParaRPr>
                    </a:p>
                  </a:txBody>
                  <a:tcPr marL="5469" marR="5469" marT="5469" marB="0" anchor="ctr"/>
                </a:tc>
                <a:tc>
                  <a:txBody>
                    <a:bodyPr/>
                    <a:lstStyle/>
                    <a:p>
                      <a:pPr algn="r" fontAlgn="ctr"/>
                      <a:r>
                        <a:rPr lang="en-US" sz="1200" u="none" strike="noStrike">
                          <a:effectLst/>
                        </a:rPr>
                        <a:t>1313</a:t>
                      </a:r>
                      <a:endParaRPr lang="en-US" sz="1200" b="0" i="0" u="none" strike="noStrike">
                        <a:solidFill>
                          <a:srgbClr val="000000"/>
                        </a:solidFill>
                        <a:effectLst/>
                        <a:latin typeface="Microsoft Sans Serif"/>
                      </a:endParaRPr>
                    </a:p>
                  </a:txBody>
                  <a:tcPr marL="5469" marR="147669" marT="5469" marB="0" anchor="ctr"/>
                </a:tc>
              </a:tr>
              <a:tr h="247573">
                <a:tc>
                  <a:txBody>
                    <a:bodyPr/>
                    <a:lstStyle/>
                    <a:p>
                      <a:pPr algn="r" fontAlgn="t"/>
                      <a:r>
                        <a:rPr lang="en-US" sz="1200" u="none" strike="noStrike">
                          <a:effectLst/>
                        </a:rPr>
                        <a:t>13</a:t>
                      </a:r>
                      <a:endParaRPr lang="en-US" sz="1200" b="0" i="0" u="none" strike="noStrike">
                        <a:solidFill>
                          <a:srgbClr val="000000"/>
                        </a:solidFill>
                        <a:effectLst/>
                        <a:latin typeface="Microsoft Sans Serif"/>
                      </a:endParaRPr>
                    </a:p>
                  </a:txBody>
                  <a:tcPr marL="5469" marR="49223" marT="5469" marB="0"/>
                </a:tc>
                <a:tc>
                  <a:txBody>
                    <a:bodyPr/>
                    <a:lstStyle/>
                    <a:p>
                      <a:pPr algn="ctr" fontAlgn="ctr"/>
                      <a:r>
                        <a:rPr lang="en-US" sz="1200" u="none" strike="noStrike">
                          <a:effectLst/>
                        </a:rPr>
                        <a:t>4106</a:t>
                      </a:r>
                      <a:endParaRPr lang="en-US" sz="1200" b="0" i="0" u="none" strike="noStrike">
                        <a:solidFill>
                          <a:srgbClr val="000000"/>
                        </a:solidFill>
                        <a:effectLst/>
                        <a:latin typeface="Microsoft Sans Serif"/>
                      </a:endParaRPr>
                    </a:p>
                  </a:txBody>
                  <a:tcPr marL="5469" marR="5469" marT="5469" marB="0" anchor="ctr"/>
                </a:tc>
                <a:tc>
                  <a:txBody>
                    <a:bodyPr/>
                    <a:lstStyle/>
                    <a:p>
                      <a:pPr algn="l" fontAlgn="t"/>
                      <a:r>
                        <a:rPr lang="el-GR" sz="1200" u="none" strike="noStrike">
                          <a:effectLst/>
                        </a:rPr>
                        <a:t>ΗΛΕΚΤΡΟΛΟΓΩΝ ΜΗΧΑΝΙΚΩΝ ΚΑΙ ΜΗΧΑΝΙΚΩΝ ΥΠΟΛΟΓΙΣΤΩΝ (ΗΛΕΚΤΡΟΛΟΓΩΝ ΜΗΧΑΝΙΚΩΝ) (Π.Κ)</a:t>
                      </a:r>
                      <a:endParaRPr lang="el-GR" sz="1200" b="0" i="0" u="none" strike="noStrike">
                        <a:solidFill>
                          <a:srgbClr val="000000"/>
                        </a:solidFill>
                        <a:effectLst/>
                        <a:latin typeface="Microsoft Sans Serif"/>
                      </a:endParaRPr>
                    </a:p>
                  </a:txBody>
                  <a:tcPr marL="5469" marR="5469" marT="5469" marB="0"/>
                </a:tc>
                <a:tc>
                  <a:txBody>
                    <a:bodyPr/>
                    <a:lstStyle/>
                    <a:p>
                      <a:pPr algn="r" fontAlgn="ctr"/>
                      <a:r>
                        <a:rPr lang="en-US" sz="1200" u="none" strike="noStrike">
                          <a:effectLst/>
                        </a:rPr>
                        <a:t>1303</a:t>
                      </a:r>
                      <a:endParaRPr lang="en-US" sz="1200" b="0" i="0" u="none" strike="noStrike">
                        <a:solidFill>
                          <a:srgbClr val="000000"/>
                        </a:solidFill>
                        <a:effectLst/>
                        <a:latin typeface="Microsoft Sans Serif"/>
                      </a:endParaRPr>
                    </a:p>
                  </a:txBody>
                  <a:tcPr marL="5469" marR="147669" marT="5469" marB="0" anchor="ctr"/>
                </a:tc>
              </a:tr>
              <a:tr h="247573">
                <a:tc>
                  <a:txBody>
                    <a:bodyPr/>
                    <a:lstStyle/>
                    <a:p>
                      <a:pPr algn="r" fontAlgn="t"/>
                      <a:r>
                        <a:rPr lang="en-US" sz="1200" u="none" strike="noStrike">
                          <a:effectLst/>
                        </a:rPr>
                        <a:t>14</a:t>
                      </a:r>
                      <a:endParaRPr lang="en-US" sz="1200" b="0" i="0" u="none" strike="noStrike">
                        <a:solidFill>
                          <a:srgbClr val="000000"/>
                        </a:solidFill>
                        <a:effectLst/>
                        <a:latin typeface="Microsoft Sans Serif"/>
                      </a:endParaRPr>
                    </a:p>
                  </a:txBody>
                  <a:tcPr marL="5469" marR="49223" marT="5469" marB="0"/>
                </a:tc>
                <a:tc>
                  <a:txBody>
                    <a:bodyPr/>
                    <a:lstStyle/>
                    <a:p>
                      <a:pPr algn="ctr" fontAlgn="ctr"/>
                      <a:r>
                        <a:rPr lang="en-US" sz="1200" u="none" strike="noStrike">
                          <a:effectLst/>
                        </a:rPr>
                        <a:t>4107</a:t>
                      </a:r>
                      <a:endParaRPr lang="en-US" sz="1200" b="0" i="0" u="none" strike="noStrike">
                        <a:solidFill>
                          <a:srgbClr val="000000"/>
                        </a:solidFill>
                        <a:effectLst/>
                        <a:latin typeface="Microsoft Sans Serif"/>
                      </a:endParaRPr>
                    </a:p>
                  </a:txBody>
                  <a:tcPr marL="5469" marR="5469" marT="5469" marB="0" anchor="ctr"/>
                </a:tc>
                <a:tc>
                  <a:txBody>
                    <a:bodyPr/>
                    <a:lstStyle/>
                    <a:p>
                      <a:pPr algn="l" fontAlgn="t"/>
                      <a:r>
                        <a:rPr lang="el-GR" sz="1200" u="none" strike="noStrike">
                          <a:effectLst/>
                        </a:rPr>
                        <a:t>ΗΛΕΚΤΡΟΛΟΓΩΝ ΜΗΧΑΝΙΚΩΝ ΚΑΙ ΜΗΧΑΝΙΚΩΝ ΥΠΟΛΟΓΙΣΤΩΝ (ΜΗΧΑΝΙΚΩΝ ΥΠΟΛΟΓΙΣΤΩΝ) (Π.Κ)</a:t>
                      </a:r>
                      <a:endParaRPr lang="el-GR" sz="1200" b="0" i="0" u="none" strike="noStrike">
                        <a:solidFill>
                          <a:srgbClr val="000000"/>
                        </a:solidFill>
                        <a:effectLst/>
                        <a:latin typeface="Microsoft Sans Serif"/>
                      </a:endParaRPr>
                    </a:p>
                  </a:txBody>
                  <a:tcPr marL="5469" marR="5469" marT="5469" marB="0"/>
                </a:tc>
                <a:tc>
                  <a:txBody>
                    <a:bodyPr/>
                    <a:lstStyle/>
                    <a:p>
                      <a:pPr algn="r" fontAlgn="ctr"/>
                      <a:r>
                        <a:rPr lang="en-US" sz="1200" u="none" strike="noStrike">
                          <a:effectLst/>
                        </a:rPr>
                        <a:t>1205</a:t>
                      </a:r>
                      <a:endParaRPr lang="en-US" sz="1200" b="0" i="0" u="none" strike="noStrike">
                        <a:solidFill>
                          <a:srgbClr val="000000"/>
                        </a:solidFill>
                        <a:effectLst/>
                        <a:latin typeface="Microsoft Sans Serif"/>
                      </a:endParaRPr>
                    </a:p>
                  </a:txBody>
                  <a:tcPr marL="5469" marR="147669" marT="5469" marB="0" anchor="ctr"/>
                </a:tc>
              </a:tr>
              <a:tr h="213300">
                <a:tc>
                  <a:txBody>
                    <a:bodyPr/>
                    <a:lstStyle/>
                    <a:p>
                      <a:pPr algn="r" fontAlgn="t"/>
                      <a:r>
                        <a:rPr lang="en-US" sz="1200" u="none" strike="noStrike">
                          <a:effectLst/>
                        </a:rPr>
                        <a:t>15</a:t>
                      </a:r>
                      <a:endParaRPr lang="en-US" sz="1200" b="0" i="0" u="none" strike="noStrike">
                        <a:solidFill>
                          <a:srgbClr val="000000"/>
                        </a:solidFill>
                        <a:effectLst/>
                        <a:latin typeface="Microsoft Sans Serif"/>
                      </a:endParaRPr>
                    </a:p>
                  </a:txBody>
                  <a:tcPr marL="5469" marR="49223" marT="5469" marB="0"/>
                </a:tc>
                <a:tc>
                  <a:txBody>
                    <a:bodyPr/>
                    <a:lstStyle/>
                    <a:p>
                      <a:pPr algn="ctr" fontAlgn="t"/>
                      <a:r>
                        <a:rPr lang="en-US" sz="1200" u="none" strike="noStrike">
                          <a:effectLst/>
                        </a:rPr>
                        <a:t>5102</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ΟΙΚΟΝΟΜΙΚΩΝ (ΟΙΚΟΝΟΜΙΚΑ) (Π.Κ)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1180</a:t>
                      </a:r>
                      <a:endParaRPr lang="en-US" sz="1200" b="0" i="0" u="none" strike="noStrike">
                        <a:solidFill>
                          <a:srgbClr val="000000"/>
                        </a:solidFill>
                        <a:effectLst/>
                        <a:latin typeface="Microsoft Sans Serif"/>
                      </a:endParaRPr>
                    </a:p>
                  </a:txBody>
                  <a:tcPr marL="5469" marR="147669" marT="5469" marB="0"/>
                </a:tc>
              </a:tr>
              <a:tr h="225697">
                <a:tc>
                  <a:txBody>
                    <a:bodyPr/>
                    <a:lstStyle/>
                    <a:p>
                      <a:pPr algn="r" fontAlgn="t"/>
                      <a:r>
                        <a:rPr lang="en-US" sz="1200" u="none" strike="noStrike">
                          <a:effectLst/>
                        </a:rPr>
                        <a:t>16</a:t>
                      </a:r>
                      <a:endParaRPr lang="en-US" sz="1200" b="0" i="0" u="none" strike="noStrike">
                        <a:solidFill>
                          <a:srgbClr val="000000"/>
                        </a:solidFill>
                        <a:effectLst/>
                        <a:latin typeface="Microsoft Sans Serif"/>
                      </a:endParaRPr>
                    </a:p>
                  </a:txBody>
                  <a:tcPr marL="5469" marR="49223" marT="5469" marB="0"/>
                </a:tc>
                <a:tc>
                  <a:txBody>
                    <a:bodyPr/>
                    <a:lstStyle/>
                    <a:p>
                      <a:pPr algn="ctr" fontAlgn="t"/>
                      <a:r>
                        <a:rPr lang="en-US" sz="1200" u="none" strike="noStrike">
                          <a:effectLst/>
                        </a:rPr>
                        <a:t>5129</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ΔΙΟΙΚΗΣΗΣ  ΕΠΙΧΕΙΡΗΜΑΤΙΚΟΤΗΤΑΣ ΚΑΙ ΨΗΦΙΑΚΟΥ ΕΠΙΧΕΙΡΕΙΝ (ΔΙΟΙΚΗΣΗΣ) (ΤΕΠΑΚ)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1160</a:t>
                      </a:r>
                      <a:endParaRPr lang="en-US" sz="1200" b="0" i="0" u="none" strike="noStrike">
                        <a:solidFill>
                          <a:srgbClr val="000000"/>
                        </a:solidFill>
                        <a:effectLst/>
                        <a:latin typeface="Microsoft Sans Serif"/>
                      </a:endParaRPr>
                    </a:p>
                  </a:txBody>
                  <a:tcPr marL="5469" marR="147669" marT="5469" marB="0"/>
                </a:tc>
              </a:tr>
              <a:tr h="207830">
                <a:tc>
                  <a:txBody>
                    <a:bodyPr/>
                    <a:lstStyle/>
                    <a:p>
                      <a:pPr algn="r" fontAlgn="t"/>
                      <a:r>
                        <a:rPr lang="en-US" sz="1200" u="none" strike="noStrike">
                          <a:effectLst/>
                        </a:rPr>
                        <a:t>17</a:t>
                      </a:r>
                      <a:endParaRPr lang="en-US" sz="1200" b="0" i="0" u="none" strike="noStrike">
                        <a:solidFill>
                          <a:srgbClr val="000000"/>
                        </a:solidFill>
                        <a:effectLst/>
                        <a:latin typeface="Microsoft Sans Serif"/>
                      </a:endParaRPr>
                    </a:p>
                  </a:txBody>
                  <a:tcPr marL="5469" marR="49223" marT="5469" marB="0"/>
                </a:tc>
                <a:tc>
                  <a:txBody>
                    <a:bodyPr/>
                    <a:lstStyle/>
                    <a:p>
                      <a:pPr algn="ctr" fontAlgn="t"/>
                      <a:r>
                        <a:rPr lang="en-US" sz="1200" u="none" strike="noStrike">
                          <a:effectLst/>
                        </a:rPr>
                        <a:t>4126</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ΠΟΛΙΤΙΚΩΝ ΜΗΧΑΝΙΚΩΝ ΚΑΙ ΜΗΧΑΝΙΚΩΝ ΓΕΩΠΛΗΡΟΦΟΡΙΚΗΣ (ΠΟΛΙΤΙΚΩΝ ΜΗΧΑΝΙΚΩΝ) (ΤΕΠΑΚ)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1159</a:t>
                      </a:r>
                      <a:endParaRPr lang="en-US" sz="1200" b="0" i="0" u="none" strike="noStrike">
                        <a:solidFill>
                          <a:srgbClr val="000000"/>
                        </a:solidFill>
                        <a:effectLst/>
                        <a:latin typeface="Microsoft Sans Serif"/>
                      </a:endParaRPr>
                    </a:p>
                  </a:txBody>
                  <a:tcPr marL="5469" marR="147669" marT="5469" marB="0"/>
                </a:tc>
              </a:tr>
              <a:tr h="245021">
                <a:tc>
                  <a:txBody>
                    <a:bodyPr/>
                    <a:lstStyle/>
                    <a:p>
                      <a:pPr algn="r" fontAlgn="t"/>
                      <a:r>
                        <a:rPr lang="en-US" sz="1200" u="none" strike="noStrike">
                          <a:effectLst/>
                        </a:rPr>
                        <a:t>18</a:t>
                      </a:r>
                      <a:endParaRPr lang="en-US" sz="1200" b="0" i="0" u="none" strike="noStrike">
                        <a:solidFill>
                          <a:srgbClr val="000000"/>
                        </a:solidFill>
                        <a:effectLst/>
                        <a:latin typeface="Microsoft Sans Serif"/>
                      </a:endParaRPr>
                    </a:p>
                  </a:txBody>
                  <a:tcPr marL="5469" marR="49223" marT="5469" marB="0"/>
                </a:tc>
                <a:tc>
                  <a:txBody>
                    <a:bodyPr/>
                    <a:lstStyle/>
                    <a:p>
                      <a:pPr algn="ctr" fontAlgn="t"/>
                      <a:r>
                        <a:rPr lang="en-US" sz="1200" u="none" strike="noStrike">
                          <a:effectLst/>
                        </a:rPr>
                        <a:t>4123</a:t>
                      </a:r>
                      <a:endParaRPr lang="en-US" sz="1200" b="0" i="0" u="none" strike="noStrike">
                        <a:solidFill>
                          <a:srgbClr val="000000"/>
                        </a:solidFill>
                        <a:effectLst/>
                        <a:latin typeface="Microsoft Sans Serif"/>
                      </a:endParaRPr>
                    </a:p>
                  </a:txBody>
                  <a:tcPr marL="5469" marR="5469" marT="5469" marB="0"/>
                </a:tc>
                <a:tc>
                  <a:txBody>
                    <a:bodyPr/>
                    <a:lstStyle/>
                    <a:p>
                      <a:pPr algn="l" fontAlgn="t"/>
                      <a:r>
                        <a:rPr lang="el-GR" sz="1200" u="none" strike="noStrike">
                          <a:effectLst/>
                        </a:rPr>
                        <a:t>ΜΗΧΑΝΟΛΟΓΩΝ ΜΗΧΑΝΙΚΩΝ ΚΑΙ ΕΠΙΣΤΗΜΗΣ ΚΑΙ ΜΗΧΑΝΙΚΗΣ ΥΛΙΚΩΝ (ΤΕΠΑΚ)</a:t>
                      </a:r>
                      <a:endParaRPr lang="el-GR" sz="1200" b="0" i="0" u="none" strike="noStrike">
                        <a:solidFill>
                          <a:srgbClr val="000000"/>
                        </a:solidFill>
                        <a:effectLst/>
                        <a:latin typeface="Microsoft Sans Serif"/>
                      </a:endParaRPr>
                    </a:p>
                  </a:txBody>
                  <a:tcPr marL="5469" marR="5469" marT="5469" marB="0"/>
                </a:tc>
                <a:tc>
                  <a:txBody>
                    <a:bodyPr/>
                    <a:lstStyle/>
                    <a:p>
                      <a:pPr algn="r" fontAlgn="t"/>
                      <a:r>
                        <a:rPr lang="en-US" sz="1200" u="none" strike="noStrike">
                          <a:effectLst/>
                        </a:rPr>
                        <a:t>1158</a:t>
                      </a:r>
                      <a:endParaRPr lang="en-US" sz="1200" b="0" i="0" u="none" strike="noStrike">
                        <a:solidFill>
                          <a:srgbClr val="000000"/>
                        </a:solidFill>
                        <a:effectLst/>
                        <a:latin typeface="Microsoft Sans Serif"/>
                      </a:endParaRPr>
                    </a:p>
                  </a:txBody>
                  <a:tcPr marL="5469" marR="147669" marT="5469" marB="0"/>
                </a:tc>
              </a:tr>
              <a:tr h="324143">
                <a:tc>
                  <a:txBody>
                    <a:bodyPr/>
                    <a:lstStyle/>
                    <a:p>
                      <a:pPr algn="r" fontAlgn="ctr"/>
                      <a:r>
                        <a:rPr lang="en-US" sz="1200" u="none" strike="noStrike">
                          <a:effectLst/>
                        </a:rPr>
                        <a:t>19</a:t>
                      </a:r>
                      <a:endParaRPr lang="en-US" sz="1200" b="0" i="0" u="none" strike="noStrike">
                        <a:solidFill>
                          <a:srgbClr val="000000"/>
                        </a:solidFill>
                        <a:effectLst/>
                        <a:latin typeface="Microsoft Sans Serif"/>
                      </a:endParaRPr>
                    </a:p>
                  </a:txBody>
                  <a:tcPr marL="5469" marR="49223" marT="5469" marB="0" anchor="ctr"/>
                </a:tc>
                <a:tc>
                  <a:txBody>
                    <a:bodyPr/>
                    <a:lstStyle/>
                    <a:p>
                      <a:pPr algn="ctr" fontAlgn="ctr"/>
                      <a:r>
                        <a:rPr lang="en-US" sz="1200" u="none" strike="noStrike">
                          <a:effectLst/>
                        </a:rPr>
                        <a:t>4128</a:t>
                      </a:r>
                      <a:endParaRPr lang="en-US" sz="1200" b="0" i="0" u="none" strike="noStrike">
                        <a:solidFill>
                          <a:srgbClr val="000000"/>
                        </a:solidFill>
                        <a:effectLst/>
                        <a:latin typeface="Microsoft Sans Serif"/>
                      </a:endParaRPr>
                    </a:p>
                  </a:txBody>
                  <a:tcPr marL="5469" marR="5469" marT="5469" marB="0" anchor="ctr"/>
                </a:tc>
                <a:tc>
                  <a:txBody>
                    <a:bodyPr/>
                    <a:lstStyle/>
                    <a:p>
                      <a:pPr algn="l" fontAlgn="t"/>
                      <a:r>
                        <a:rPr lang="el-GR" sz="1200" u="none" strike="noStrike">
                          <a:effectLst/>
                        </a:rPr>
                        <a:t>ΗΛΕΚΤΡΟΛΟΓΩΝ ΜΗΧΑΝΙΚΩΝ ΚΑΙ ΜΗΧΑΝΙΚΩΝ ΗΛΕΚΤΡΟΝΙΚΩΝ ΥΠΟΛΟΓΙΣΤΩΝ ΚΑΙ ΠΛΗΡΟΦΟΡΙΚΗΣ (ΗΛΕΚΤΡΟΛΟΓΩΝ ΜΗΧΑΝΙΚΩΝ) (ΤΕΠΑΚ)</a:t>
                      </a:r>
                      <a:endParaRPr lang="el-GR" sz="1200" b="0" i="0" u="none" strike="noStrike">
                        <a:solidFill>
                          <a:srgbClr val="000000"/>
                        </a:solidFill>
                        <a:effectLst/>
                        <a:latin typeface="Microsoft Sans Serif"/>
                      </a:endParaRPr>
                    </a:p>
                  </a:txBody>
                  <a:tcPr marL="5469" marR="5469" marT="5469" marB="0"/>
                </a:tc>
                <a:tc>
                  <a:txBody>
                    <a:bodyPr/>
                    <a:lstStyle/>
                    <a:p>
                      <a:pPr algn="r" fontAlgn="ctr"/>
                      <a:r>
                        <a:rPr lang="en-US" sz="1200" u="none" strike="noStrike">
                          <a:effectLst/>
                        </a:rPr>
                        <a:t>1153</a:t>
                      </a:r>
                      <a:endParaRPr lang="en-US" sz="1200" b="0" i="0" u="none" strike="noStrike">
                        <a:solidFill>
                          <a:srgbClr val="000000"/>
                        </a:solidFill>
                        <a:effectLst/>
                        <a:latin typeface="Microsoft Sans Serif"/>
                      </a:endParaRPr>
                    </a:p>
                  </a:txBody>
                  <a:tcPr marL="5469" marR="147669" marT="5469" marB="0" anchor="ctr"/>
                </a:tc>
              </a:tr>
              <a:tr h="313204">
                <a:tc>
                  <a:txBody>
                    <a:bodyPr/>
                    <a:lstStyle/>
                    <a:p>
                      <a:pPr algn="r" fontAlgn="ctr"/>
                      <a:r>
                        <a:rPr lang="en-US" sz="1200" u="none" strike="noStrike">
                          <a:effectLst/>
                        </a:rPr>
                        <a:t>20</a:t>
                      </a:r>
                      <a:endParaRPr lang="en-US" sz="1200" b="0" i="0" u="none" strike="noStrike">
                        <a:solidFill>
                          <a:srgbClr val="000000"/>
                        </a:solidFill>
                        <a:effectLst/>
                        <a:latin typeface="Microsoft Sans Serif"/>
                      </a:endParaRPr>
                    </a:p>
                  </a:txBody>
                  <a:tcPr marL="5469" marR="49223" marT="5469" marB="0" anchor="ctr"/>
                </a:tc>
                <a:tc>
                  <a:txBody>
                    <a:bodyPr/>
                    <a:lstStyle/>
                    <a:p>
                      <a:pPr algn="ctr" fontAlgn="ctr"/>
                      <a:r>
                        <a:rPr lang="en-US" sz="1200" u="none" strike="noStrike">
                          <a:effectLst/>
                        </a:rPr>
                        <a:t>5130</a:t>
                      </a:r>
                      <a:endParaRPr lang="en-US" sz="1200" b="0" i="0" u="none" strike="noStrike">
                        <a:solidFill>
                          <a:srgbClr val="000000"/>
                        </a:solidFill>
                        <a:effectLst/>
                        <a:latin typeface="Microsoft Sans Serif"/>
                      </a:endParaRPr>
                    </a:p>
                  </a:txBody>
                  <a:tcPr marL="5469" marR="5469" marT="5469" marB="0" anchor="ctr"/>
                </a:tc>
                <a:tc>
                  <a:txBody>
                    <a:bodyPr/>
                    <a:lstStyle/>
                    <a:p>
                      <a:pPr algn="l" fontAlgn="ctr"/>
                      <a:r>
                        <a:rPr lang="el-GR" sz="1200" u="none" strike="noStrike">
                          <a:effectLst/>
                        </a:rPr>
                        <a:t>ΝΑΥΤΙΛΙΑΚΑ (ΤΕΠΑΚ)</a:t>
                      </a:r>
                      <a:endParaRPr lang="el-GR" sz="1200" b="0" i="0" u="none" strike="noStrike">
                        <a:solidFill>
                          <a:srgbClr val="000000"/>
                        </a:solidFill>
                        <a:effectLst/>
                        <a:latin typeface="Microsoft Sans Serif"/>
                      </a:endParaRPr>
                    </a:p>
                  </a:txBody>
                  <a:tcPr marL="5469" marR="5469" marT="5469" marB="0" anchor="ctr"/>
                </a:tc>
                <a:tc>
                  <a:txBody>
                    <a:bodyPr/>
                    <a:lstStyle/>
                    <a:p>
                      <a:pPr algn="r" fontAlgn="ctr"/>
                      <a:r>
                        <a:rPr lang="en-US" sz="1200" u="none" strike="noStrike" dirty="0">
                          <a:effectLst/>
                        </a:rPr>
                        <a:t>1146</a:t>
                      </a:r>
                      <a:endParaRPr lang="en-US" sz="1200" b="0" i="0" u="none" strike="noStrike" dirty="0">
                        <a:solidFill>
                          <a:srgbClr val="000000"/>
                        </a:solidFill>
                        <a:effectLst/>
                        <a:latin typeface="Microsoft Sans Serif"/>
                      </a:endParaRPr>
                    </a:p>
                  </a:txBody>
                  <a:tcPr marL="5469" marR="147669" marT="5469" marB="0" anchor="ctr"/>
                </a:tc>
              </a:tr>
            </a:tbl>
          </a:graphicData>
        </a:graphic>
      </p:graphicFrame>
    </p:spTree>
    <p:extLst>
      <p:ext uri="{BB962C8B-B14F-4D97-AF65-F5344CB8AC3E}">
        <p14:creationId xmlns:p14="http://schemas.microsoft.com/office/powerpoint/2010/main" val="624603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Συμπεράσματα για τις Επιλογές Υποψηφίων κατά Τμήμα Σπουδών (Τα πρώτα 20 Τμήματα)</a:t>
            </a:r>
            <a:endParaRPr lang="en-US" sz="3200" dirty="0"/>
          </a:p>
        </p:txBody>
      </p:sp>
      <p:sp>
        <p:nvSpPr>
          <p:cNvPr id="3" name="Content Placeholder 2"/>
          <p:cNvSpPr>
            <a:spLocks noGrp="1"/>
          </p:cNvSpPr>
          <p:nvPr>
            <p:ph idx="1"/>
          </p:nvPr>
        </p:nvSpPr>
        <p:spPr/>
        <p:txBody>
          <a:bodyPr>
            <a:noAutofit/>
          </a:bodyPr>
          <a:lstStyle/>
          <a:p>
            <a:r>
              <a:rPr lang="el-GR" sz="1300" b="1" dirty="0" smtClean="0">
                <a:solidFill>
                  <a:srgbClr val="FF0000"/>
                </a:solidFill>
              </a:rPr>
              <a:t>Υψηλή Προτίμηση για Επικοινωνία και Μάρκετινγκ: </a:t>
            </a:r>
            <a:r>
              <a:rPr lang="el-GR" sz="1300" dirty="0" smtClean="0"/>
              <a:t>Το τμήμα Ολοκληρωμένης Επικοινωνίας Μάρκετινγκ του Τεχνολογικού Πανεπιστημίου Κύπρου (ΤΕΠΑΚ) έχει τον υψηλότερο αριθμό προτιμήσεων, δείχνοντας τη μεγάλη ζήτηση για σπουδές στον τομέα του μάρκετινγκ και της επικοινωνίας.</a:t>
            </a:r>
          </a:p>
          <a:p>
            <a:r>
              <a:rPr lang="el-GR" sz="1300" b="1" dirty="0">
                <a:solidFill>
                  <a:srgbClr val="FF0000"/>
                </a:solidFill>
              </a:rPr>
              <a:t>Σημαντικό Ενδιαφέρον για Σπουδές Διαδικτύου: </a:t>
            </a:r>
            <a:r>
              <a:rPr lang="el-GR" sz="1300" dirty="0" smtClean="0"/>
              <a:t>Το τμήμα Επικοινωνίας και Σπουδών Διαδικτύου του ΤΕΠΑΚ είναι επίσης πολύ δημοφιλές, αναδεικνύοντας το ενδιαφέρον των υποψηφίων για σπουδές που σχετίζονται με το διαδίκτυο και τις νέες τεχνολογίες.</a:t>
            </a:r>
          </a:p>
          <a:p>
            <a:r>
              <a:rPr lang="el-GR" sz="1300" b="1" dirty="0">
                <a:solidFill>
                  <a:srgbClr val="FF0000"/>
                </a:solidFill>
              </a:rPr>
              <a:t>Σπουδές στον Τουρισμό και Φιλοξενία: </a:t>
            </a:r>
            <a:r>
              <a:rPr lang="el-GR" sz="1300" dirty="0" smtClean="0"/>
              <a:t>Το τμήμα Διοίκησης Τουρισμού και Φιλοξενίας του ΤΕΠΑΚ παρουσιάζει υψηλή ζήτηση, κάτι που υποδηλώνει την αναγνώριση των ευκαιριών καριέρας στον τομέα του τουρισμού, ο οποίος είναι ζωτικής σημασίας για την κυπριακή οικονομία.</a:t>
            </a:r>
          </a:p>
          <a:p>
            <a:r>
              <a:rPr lang="el-GR" sz="1300" b="1" dirty="0">
                <a:solidFill>
                  <a:srgbClr val="FF0000"/>
                </a:solidFill>
              </a:rPr>
              <a:t>Ψυχολογία και Επιστήμες Αγωγής: </a:t>
            </a:r>
            <a:r>
              <a:rPr lang="el-GR" sz="1300" dirty="0" smtClean="0"/>
              <a:t>Τα τμήματα Ψυχολογίας και Επιστημών Αγωγής (Δημοτική Εκπαίδευση) του Πανεπιστημίου Κύπρου έχουν επίσης υψηλή προτίμηση, αναδεικνύοντας το ενδιαφέρον για επαγγέλματα που σχετίζονται με την ψυχολογία και την εκπαίδευση.</a:t>
            </a:r>
          </a:p>
          <a:p>
            <a:r>
              <a:rPr lang="el-GR" sz="1300" b="1" dirty="0">
                <a:solidFill>
                  <a:srgbClr val="FF0000"/>
                </a:solidFill>
              </a:rPr>
              <a:t>Αποκατάσταση και </a:t>
            </a:r>
            <a:r>
              <a:rPr lang="el-GR" sz="1300" b="1" dirty="0" err="1">
                <a:solidFill>
                  <a:srgbClr val="FF0000"/>
                </a:solidFill>
              </a:rPr>
              <a:t>Λογοθεραπεία</a:t>
            </a:r>
            <a:r>
              <a:rPr lang="el-GR" sz="1300" b="1" dirty="0">
                <a:solidFill>
                  <a:srgbClr val="FF0000"/>
                </a:solidFill>
              </a:rPr>
              <a:t>: </a:t>
            </a:r>
            <a:r>
              <a:rPr lang="el-GR" sz="1300" dirty="0" smtClean="0"/>
              <a:t>Το τμήμα Επιστημών Αποκατάστασης (</a:t>
            </a:r>
            <a:r>
              <a:rPr lang="el-GR" sz="1300" dirty="0" err="1" smtClean="0"/>
              <a:t>Λογοθεραπεία</a:t>
            </a:r>
            <a:r>
              <a:rPr lang="el-GR" sz="1300" dirty="0" smtClean="0"/>
              <a:t>/</a:t>
            </a:r>
            <a:r>
              <a:rPr lang="el-GR" sz="1300" dirty="0" err="1" smtClean="0"/>
              <a:t>Λογοπαθολογία</a:t>
            </a:r>
            <a:r>
              <a:rPr lang="el-GR" sz="1300" dirty="0" smtClean="0"/>
              <a:t>) του ΤΕΠΑΚ είναι πολύ δημοφιλές, δείχνοντας τη ζήτηση για εξειδικευμένες υγειονομικές σπουδές.</a:t>
            </a:r>
          </a:p>
          <a:p>
            <a:r>
              <a:rPr lang="el-GR" sz="1300" b="1" dirty="0">
                <a:solidFill>
                  <a:srgbClr val="FF0000"/>
                </a:solidFill>
              </a:rPr>
              <a:t>Τέχνες και Πολυμέσα:</a:t>
            </a:r>
            <a:r>
              <a:rPr lang="el-GR" sz="1300" dirty="0" smtClean="0"/>
              <a:t> Τα τμήματα Πολυμέσων και Γραφικών Τεχνών του ΤΕΠΑΚ έχουν σημαντικό αριθμό προτιμήσεων, δείχνοντας την αυξανόμενη ζήτηση για δημιουργικές και τεχνολογικές σπουδές.</a:t>
            </a:r>
          </a:p>
          <a:p>
            <a:r>
              <a:rPr lang="el-GR" sz="1300" b="1" dirty="0">
                <a:solidFill>
                  <a:srgbClr val="FF0000"/>
                </a:solidFill>
              </a:rPr>
              <a:t>Μηχανικές και Οικονομικές Σπουδές: </a:t>
            </a:r>
            <a:r>
              <a:rPr lang="el-GR" sz="1300" dirty="0" smtClean="0"/>
              <a:t>Τα τμήματα Πολιτικών Μηχανικών και Μηχανικών Περιβάλλοντος, καθώς και Διοίκησης Επιχειρήσεων και Δημόσιας Διοίκησης του Πανεπιστημίου Κύπρου είναι πολύ δημοφιλή, υποδηλώνοντας την προτίμηση για σπουδές σε τομείς που προσφέρουν πολλές επαγγελματικές ευκαιρίες.</a:t>
            </a:r>
          </a:p>
          <a:p>
            <a:r>
              <a:rPr lang="el-GR" sz="1300" b="1" dirty="0">
                <a:solidFill>
                  <a:srgbClr val="FF0000"/>
                </a:solidFill>
              </a:rPr>
              <a:t>Σταθερή Προτίμηση για Παραδοσιακά Τμήματα: </a:t>
            </a:r>
            <a:r>
              <a:rPr lang="el-GR" sz="1300" dirty="0" smtClean="0"/>
              <a:t>Οι Νομικές και Οικονομικές σπουδές συνεχίζουν να είναι δημοφιλείς, κάτι που δείχνει τη σταθερή προτίμηση των υποψηφίων για παραδοσιακές και καθιερωμένες σπουδές.</a:t>
            </a:r>
            <a:endParaRPr lang="en-US" sz="1300" dirty="0"/>
          </a:p>
        </p:txBody>
      </p:sp>
    </p:spTree>
    <p:extLst>
      <p:ext uri="{BB962C8B-B14F-4D97-AF65-F5344CB8AC3E}">
        <p14:creationId xmlns:p14="http://schemas.microsoft.com/office/powerpoint/2010/main" val="2982074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Επιλογές υποψηφίων κατά Τμήμα</a:t>
            </a:r>
            <a:br>
              <a:rPr lang="el-GR" dirty="0" smtClean="0"/>
            </a:br>
            <a:r>
              <a:rPr lang="el-GR" dirty="0" smtClean="0"/>
              <a:t>Σπουδών και κατά αριθμό υποψηφίων</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02837509"/>
              </p:ext>
            </p:extLst>
          </p:nvPr>
        </p:nvGraphicFramePr>
        <p:xfrm>
          <a:off x="467544" y="1600199"/>
          <a:ext cx="8208912" cy="4525966"/>
        </p:xfrm>
        <a:graphic>
          <a:graphicData uri="http://schemas.openxmlformats.org/drawingml/2006/table">
            <a:tbl>
              <a:tblPr>
                <a:tableStyleId>{5C22544A-7EE6-4342-B048-85BDC9FD1C3A}</a:tableStyleId>
              </a:tblPr>
              <a:tblGrid>
                <a:gridCol w="855905"/>
                <a:gridCol w="5964105"/>
                <a:gridCol w="1388902"/>
              </a:tblGrid>
              <a:tr h="424108">
                <a:tc>
                  <a:txBody>
                    <a:bodyPr/>
                    <a:lstStyle/>
                    <a:p>
                      <a:pPr algn="ctr" fontAlgn="t"/>
                      <a:r>
                        <a:rPr lang="el-GR" sz="1100" b="1" u="none" strike="noStrike" dirty="0">
                          <a:effectLst/>
                        </a:rPr>
                        <a:t>Κωδικός</a:t>
                      </a:r>
                      <a:endParaRPr lang="el-GR" sz="1100" b="1" i="0" u="none" strike="noStrike" dirty="0">
                        <a:solidFill>
                          <a:srgbClr val="000000"/>
                        </a:solidFill>
                        <a:effectLst/>
                        <a:latin typeface="Microsoft Sans Serif"/>
                      </a:endParaRPr>
                    </a:p>
                  </a:txBody>
                  <a:tcPr marL="8032" marR="8032" marT="8032" marB="0"/>
                </a:tc>
                <a:tc>
                  <a:txBody>
                    <a:bodyPr/>
                    <a:lstStyle/>
                    <a:p>
                      <a:pPr algn="ctr" fontAlgn="t"/>
                      <a:r>
                        <a:rPr lang="el-GR" sz="1100" b="1" u="none" strike="noStrike" dirty="0">
                          <a:effectLst/>
                        </a:rPr>
                        <a:t>Τμήμα</a:t>
                      </a:r>
                      <a:endParaRPr lang="el-GR" sz="1100" b="1" i="0" u="none" strike="noStrike" dirty="0">
                        <a:solidFill>
                          <a:srgbClr val="000000"/>
                        </a:solidFill>
                        <a:effectLst/>
                        <a:latin typeface="Microsoft Sans Serif"/>
                      </a:endParaRPr>
                    </a:p>
                  </a:txBody>
                  <a:tcPr marL="8032" marR="8032" marT="8032" marB="0"/>
                </a:tc>
                <a:tc>
                  <a:txBody>
                    <a:bodyPr/>
                    <a:lstStyle/>
                    <a:p>
                      <a:pPr algn="l" fontAlgn="t"/>
                      <a:r>
                        <a:rPr lang="el-GR" sz="1100" b="1" u="none" strike="noStrike" dirty="0">
                          <a:effectLst/>
                        </a:rPr>
                        <a:t>Αριθμός Υποψηφίων</a:t>
                      </a:r>
                      <a:endParaRPr lang="el-GR" sz="1100" b="1" i="0" u="none" strike="noStrike" dirty="0">
                        <a:solidFill>
                          <a:srgbClr val="000000"/>
                        </a:solidFill>
                        <a:effectLst/>
                        <a:latin typeface="Microsoft Sans Serif"/>
                      </a:endParaRPr>
                    </a:p>
                  </a:txBody>
                  <a:tcPr marL="72291" marR="8032" marT="8032" marB="0"/>
                </a:tc>
              </a:tr>
              <a:tr h="267210">
                <a:tc>
                  <a:txBody>
                    <a:bodyPr/>
                    <a:lstStyle/>
                    <a:p>
                      <a:pPr algn="l" fontAlgn="t"/>
                      <a:r>
                        <a:rPr lang="en-US" sz="1100" b="1" u="none" strike="noStrike">
                          <a:effectLst/>
                        </a:rPr>
                        <a:t>5128</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ΟΛΟΚΛΗΡΩΜΕΝΗ ΕΠΙΚΟΙΝΩΝΙΑ ΜΑΡΚΕΤΙΝΓΚ (ΤΕΠΑΚ)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2357</a:t>
                      </a:r>
                      <a:endParaRPr lang="en-US" sz="1100" b="1" i="0" u="none" strike="noStrike">
                        <a:solidFill>
                          <a:srgbClr val="000000"/>
                        </a:solidFill>
                        <a:effectLst/>
                        <a:latin typeface="Microsoft Sans Serif"/>
                      </a:endParaRPr>
                    </a:p>
                  </a:txBody>
                  <a:tcPr marL="8032" marR="8032" marT="8032" marB="0"/>
                </a:tc>
              </a:tr>
              <a:tr h="267210">
                <a:tc>
                  <a:txBody>
                    <a:bodyPr/>
                    <a:lstStyle/>
                    <a:p>
                      <a:pPr algn="l" fontAlgn="t"/>
                      <a:r>
                        <a:rPr lang="en-US" sz="1100" b="1" u="none" strike="noStrike">
                          <a:effectLst/>
                        </a:rPr>
                        <a:t>5122</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ΕΠΙΚΟΙΝΩΝΙΑΣ ΚΑΙ ΣΠΟΥΔΩΝ ΔΙΑΔΙΚΤΥΟΥ (ΤΕΠΑΚ)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2067</a:t>
                      </a:r>
                      <a:endParaRPr lang="en-US" sz="1100" b="1" i="0" u="none" strike="noStrike">
                        <a:solidFill>
                          <a:srgbClr val="000000"/>
                        </a:solidFill>
                        <a:effectLst/>
                        <a:latin typeface="Microsoft Sans Serif"/>
                      </a:endParaRPr>
                    </a:p>
                  </a:txBody>
                  <a:tcPr marL="8032" marR="8032" marT="8032" marB="0"/>
                </a:tc>
              </a:tr>
              <a:tr h="267210">
                <a:tc>
                  <a:txBody>
                    <a:bodyPr/>
                    <a:lstStyle/>
                    <a:p>
                      <a:pPr algn="l" fontAlgn="t"/>
                      <a:r>
                        <a:rPr lang="en-US" sz="1100" b="1" u="none" strike="noStrike">
                          <a:effectLst/>
                        </a:rPr>
                        <a:t>5121</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ΔΙΟΙΚΗΣΗ ΤΟΥΡΙΣΜΟΥ ΚΑΙ ΦΙΛΟΞΕΝΙΑΣ (ΤΕΠΑΚ)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2060</a:t>
                      </a:r>
                      <a:endParaRPr lang="en-US" sz="1100" b="1" i="0" u="none" strike="noStrike">
                        <a:solidFill>
                          <a:srgbClr val="000000"/>
                        </a:solidFill>
                        <a:effectLst/>
                        <a:latin typeface="Microsoft Sans Serif"/>
                      </a:endParaRPr>
                    </a:p>
                  </a:txBody>
                  <a:tcPr marL="8032" marR="8032" marT="8032" marB="0"/>
                </a:tc>
              </a:tr>
              <a:tr h="267210">
                <a:tc>
                  <a:txBody>
                    <a:bodyPr/>
                    <a:lstStyle/>
                    <a:p>
                      <a:pPr algn="ctr" fontAlgn="t"/>
                      <a:r>
                        <a:rPr lang="en-US" sz="1100" b="1" u="none" strike="noStrike">
                          <a:effectLst/>
                        </a:rPr>
                        <a:t>1110</a:t>
                      </a:r>
                      <a:endParaRPr lang="en-US" sz="1100" b="1" i="0" u="none" strike="noStrike">
                        <a:solidFill>
                          <a:srgbClr val="000000"/>
                        </a:solidFill>
                        <a:effectLst/>
                        <a:latin typeface="Microsoft Sans Serif"/>
                      </a:endParaRPr>
                    </a:p>
                  </a:txBody>
                  <a:tcPr marL="8032" marR="8032" marT="8032" marB="0"/>
                </a:tc>
                <a:tc>
                  <a:txBody>
                    <a:bodyPr/>
                    <a:lstStyle/>
                    <a:p>
                      <a:pPr algn="l" fontAlgn="t"/>
                      <a:r>
                        <a:rPr lang="el-GR" sz="1100" b="1" u="none" strike="noStrike">
                          <a:effectLst/>
                        </a:rPr>
                        <a:t>ΨΥΧΟΛΟΓΙΑΣ (Π.Κ)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2059</a:t>
                      </a:r>
                      <a:endParaRPr lang="en-US" sz="1100" b="1" i="0" u="none" strike="noStrike">
                        <a:solidFill>
                          <a:srgbClr val="000000"/>
                        </a:solidFill>
                        <a:effectLst/>
                        <a:latin typeface="Microsoft Sans Serif"/>
                      </a:endParaRPr>
                    </a:p>
                  </a:txBody>
                  <a:tcPr marL="8032" marR="8032" marT="8032" marB="0"/>
                </a:tc>
              </a:tr>
              <a:tr h="267210">
                <a:tc>
                  <a:txBody>
                    <a:bodyPr/>
                    <a:lstStyle/>
                    <a:p>
                      <a:pPr algn="ctr" fontAlgn="t"/>
                      <a:r>
                        <a:rPr lang="en-US" sz="1100" b="1" u="none" strike="noStrike">
                          <a:effectLst/>
                        </a:rPr>
                        <a:t>1111</a:t>
                      </a:r>
                      <a:endParaRPr lang="en-US" sz="1100" b="1" i="0" u="none" strike="noStrike">
                        <a:solidFill>
                          <a:srgbClr val="000000"/>
                        </a:solidFill>
                        <a:effectLst/>
                        <a:latin typeface="Microsoft Sans Serif"/>
                      </a:endParaRPr>
                    </a:p>
                  </a:txBody>
                  <a:tcPr marL="8032" marR="8032" marT="8032" marB="0"/>
                </a:tc>
                <a:tc>
                  <a:txBody>
                    <a:bodyPr/>
                    <a:lstStyle/>
                    <a:p>
                      <a:pPr algn="l" fontAlgn="t"/>
                      <a:r>
                        <a:rPr lang="el-GR" sz="1100" b="1" u="none" strike="noStrike" dirty="0">
                          <a:effectLst/>
                        </a:rPr>
                        <a:t>ΕΠΙΣΤΗΜΩΝ ΑΓΩΓΗΣ (ΔΗΜΟΤΙΚΗ ΕΚΠΑΙΔΕΥΣΗ) (Π.Κ)</a:t>
                      </a:r>
                      <a:endParaRPr lang="el-GR" sz="1100" b="1" i="0" u="none" strike="noStrike" dirty="0">
                        <a:solidFill>
                          <a:srgbClr val="000000"/>
                        </a:solidFill>
                        <a:effectLst/>
                        <a:latin typeface="Microsoft Sans Serif"/>
                      </a:endParaRPr>
                    </a:p>
                  </a:txBody>
                  <a:tcPr marL="8032" marR="8032" marT="8032" marB="0"/>
                </a:tc>
                <a:tc>
                  <a:txBody>
                    <a:bodyPr/>
                    <a:lstStyle/>
                    <a:p>
                      <a:pPr algn="ctr" fontAlgn="t"/>
                      <a:r>
                        <a:rPr lang="en-US" sz="1100" b="1" u="none" strike="noStrike">
                          <a:effectLst/>
                        </a:rPr>
                        <a:t>1928</a:t>
                      </a:r>
                      <a:endParaRPr lang="en-US" sz="1100" b="1" i="0" u="none" strike="noStrike">
                        <a:solidFill>
                          <a:srgbClr val="000000"/>
                        </a:solidFill>
                        <a:effectLst/>
                        <a:latin typeface="Microsoft Sans Serif"/>
                      </a:endParaRPr>
                    </a:p>
                  </a:txBody>
                  <a:tcPr marL="8032" marR="8032" marT="8032" marB="0"/>
                </a:tc>
              </a:tr>
              <a:tr h="424108">
                <a:tc>
                  <a:txBody>
                    <a:bodyPr/>
                    <a:lstStyle/>
                    <a:p>
                      <a:pPr algn="l" fontAlgn="t"/>
                      <a:r>
                        <a:rPr lang="en-US" sz="1100" b="1" u="none" strike="noStrike">
                          <a:effectLst/>
                        </a:rPr>
                        <a:t>3122</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ΕΠΙΣΤΗΜΩΝ ΑΠΟΚΑΤΑΣΤΑΣΗΣ (ΛΟΓΟΘΕΡΑΠΕΙΑ/ΛΟΓΟΠΑΘΟΛΟΓΙΑ) (ΤΕΠΑΚ)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1853</a:t>
                      </a:r>
                      <a:endParaRPr lang="en-US" sz="1100" b="1" i="0" u="none" strike="noStrike">
                        <a:solidFill>
                          <a:srgbClr val="000000"/>
                        </a:solidFill>
                        <a:effectLst/>
                        <a:latin typeface="Microsoft Sans Serif"/>
                      </a:endParaRPr>
                    </a:p>
                  </a:txBody>
                  <a:tcPr marL="8032" marR="8032" marT="8032" marB="0"/>
                </a:tc>
              </a:tr>
              <a:tr h="267210">
                <a:tc>
                  <a:txBody>
                    <a:bodyPr/>
                    <a:lstStyle/>
                    <a:p>
                      <a:pPr algn="l" fontAlgn="t"/>
                      <a:r>
                        <a:rPr lang="en-US" sz="1100" b="1" u="none" strike="noStrike">
                          <a:effectLst/>
                        </a:rPr>
                        <a:t>5125</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ΠΟΛΥΜΕΣΩΝ ΚΑΙ ΓΡΑΦΙΚΩΝ ΤΕΧΝΩΝ (ΠΟΛΥΜΕΣΩΝ) (ΤΕΠΑΚ)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1719</a:t>
                      </a:r>
                      <a:endParaRPr lang="en-US" sz="1100" b="1" i="0" u="none" strike="noStrike">
                        <a:solidFill>
                          <a:srgbClr val="000000"/>
                        </a:solidFill>
                        <a:effectLst/>
                        <a:latin typeface="Microsoft Sans Serif"/>
                      </a:endParaRPr>
                    </a:p>
                  </a:txBody>
                  <a:tcPr marL="8032" marR="8032" marT="8032" marB="0"/>
                </a:tc>
              </a:tr>
              <a:tr h="424108">
                <a:tc>
                  <a:txBody>
                    <a:bodyPr/>
                    <a:lstStyle/>
                    <a:p>
                      <a:pPr algn="l" fontAlgn="t"/>
                      <a:r>
                        <a:rPr lang="en-US" sz="1100" b="1" u="none" strike="noStrike">
                          <a:effectLst/>
                        </a:rPr>
                        <a:t>5126</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ΠΟΛΥΜΕΣΩΝ ΚΑΙ ΓΡΑΦΙΚΩΝ ΤΕΧΝΩΝ (ΓΡΑΦΙΚΩΝ ΤΕΧΝΩΝ) (ΤΕΠΑΚ)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1664</a:t>
                      </a:r>
                      <a:endParaRPr lang="en-US" sz="1100" b="1" i="0" u="none" strike="noStrike">
                        <a:solidFill>
                          <a:srgbClr val="000000"/>
                        </a:solidFill>
                        <a:effectLst/>
                        <a:latin typeface="Microsoft Sans Serif"/>
                      </a:endParaRPr>
                    </a:p>
                  </a:txBody>
                  <a:tcPr marL="8032" marR="8032" marT="8032" marB="0"/>
                </a:tc>
              </a:tr>
              <a:tr h="267210">
                <a:tc>
                  <a:txBody>
                    <a:bodyPr/>
                    <a:lstStyle/>
                    <a:p>
                      <a:pPr algn="ctr" fontAlgn="t"/>
                      <a:r>
                        <a:rPr lang="en-US" sz="1100" b="1" u="none" strike="noStrike">
                          <a:effectLst/>
                        </a:rPr>
                        <a:t>1112</a:t>
                      </a:r>
                      <a:endParaRPr lang="en-US" sz="1100" b="1" i="0" u="none" strike="noStrike">
                        <a:solidFill>
                          <a:srgbClr val="000000"/>
                        </a:solidFill>
                        <a:effectLst/>
                        <a:latin typeface="Microsoft Sans Serif"/>
                      </a:endParaRPr>
                    </a:p>
                  </a:txBody>
                  <a:tcPr marL="8032" marR="8032" marT="8032" marB="0"/>
                </a:tc>
                <a:tc>
                  <a:txBody>
                    <a:bodyPr/>
                    <a:lstStyle/>
                    <a:p>
                      <a:pPr algn="l" fontAlgn="t"/>
                      <a:r>
                        <a:rPr lang="el-GR" sz="1100" b="1" u="none" strike="noStrike">
                          <a:effectLst/>
                        </a:rPr>
                        <a:t>ΕΠΙΣΤΗΜΩΝ ΑΓΩΓΗΣ (ΠΡΟΔΗΜΟΤΙΚΗ ΕΚΠΑΙΔΕΥΣΗ) (Π.Κ)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1663</a:t>
                      </a:r>
                      <a:endParaRPr lang="en-US" sz="1100" b="1" i="0" u="none" strike="noStrike">
                        <a:solidFill>
                          <a:srgbClr val="000000"/>
                        </a:solidFill>
                        <a:effectLst/>
                        <a:latin typeface="Microsoft Sans Serif"/>
                      </a:endParaRPr>
                    </a:p>
                  </a:txBody>
                  <a:tcPr marL="8032" marR="8032" marT="8032" marB="0"/>
                </a:tc>
              </a:tr>
              <a:tr h="267210">
                <a:tc>
                  <a:txBody>
                    <a:bodyPr/>
                    <a:lstStyle/>
                    <a:p>
                      <a:pPr algn="l" fontAlgn="t"/>
                      <a:r>
                        <a:rPr lang="en-US" sz="1100" b="1" u="none" strike="noStrike">
                          <a:effectLst/>
                        </a:rPr>
                        <a:t>4103</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ΠΟΛΙΤΙΚΩΝ ΜΗΧΑΝΙΚΩΝ ΚΑΙ ΜΗΧΑΝΙΚΩΝ ΠΕΡΙΒΑΛΛΟΝΤΟΣ (Π.Κ)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1326</a:t>
                      </a:r>
                      <a:endParaRPr lang="en-US" sz="1100" b="1" i="0" u="none" strike="noStrike">
                        <a:solidFill>
                          <a:srgbClr val="000000"/>
                        </a:solidFill>
                        <a:effectLst/>
                        <a:latin typeface="Microsoft Sans Serif"/>
                      </a:endParaRPr>
                    </a:p>
                  </a:txBody>
                  <a:tcPr marL="8032" marR="8032" marT="8032" marB="0"/>
                </a:tc>
              </a:tr>
              <a:tr h="267210">
                <a:tc>
                  <a:txBody>
                    <a:bodyPr/>
                    <a:lstStyle/>
                    <a:p>
                      <a:pPr algn="l" fontAlgn="t"/>
                      <a:r>
                        <a:rPr lang="en-US" sz="1100" b="1" u="none" strike="noStrike">
                          <a:effectLst/>
                        </a:rPr>
                        <a:t>4102</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ΜΗΧΑΝΙΚΩΝ ΜΗΧΑΝΟΛΟΓΙΑΣ ΚΑΙ ΚΑΤΑΣΚΕΥΑΣΤΙΚΗΣ (Π.Κ)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1314</a:t>
                      </a:r>
                      <a:endParaRPr lang="en-US" sz="1100" b="1" i="0" u="none" strike="noStrike">
                        <a:solidFill>
                          <a:srgbClr val="000000"/>
                        </a:solidFill>
                        <a:effectLst/>
                        <a:latin typeface="Microsoft Sans Serif"/>
                      </a:endParaRPr>
                    </a:p>
                  </a:txBody>
                  <a:tcPr marL="8032" marR="8032" marT="8032" marB="0"/>
                </a:tc>
              </a:tr>
              <a:tr h="267210">
                <a:tc>
                  <a:txBody>
                    <a:bodyPr/>
                    <a:lstStyle/>
                    <a:p>
                      <a:pPr algn="l" fontAlgn="t"/>
                      <a:r>
                        <a:rPr lang="en-US" sz="1100" b="1" u="none" strike="noStrike">
                          <a:effectLst/>
                        </a:rPr>
                        <a:t>5105</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ΔΙΟΙΚΗΣΗΣ ΕΠΙΧΕΙΡΗΣΕΩΝ ΚΑΙ ΔΗΜΟΣΙΑΣ ΔΙΟΙΚΗΣΗΣ (Π.Κ)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1313</a:t>
                      </a:r>
                      <a:endParaRPr lang="en-US" sz="1100" b="1" i="0" u="none" strike="noStrike">
                        <a:solidFill>
                          <a:srgbClr val="000000"/>
                        </a:solidFill>
                        <a:effectLst/>
                        <a:latin typeface="Microsoft Sans Serif"/>
                      </a:endParaRPr>
                    </a:p>
                  </a:txBody>
                  <a:tcPr marL="8032" marR="8032" marT="8032" marB="0"/>
                </a:tc>
              </a:tr>
              <a:tr h="290771">
                <a:tc>
                  <a:txBody>
                    <a:bodyPr/>
                    <a:lstStyle/>
                    <a:p>
                      <a:pPr algn="l" fontAlgn="t"/>
                      <a:r>
                        <a:rPr lang="en-US" sz="1100" b="1" u="none" strike="noStrike">
                          <a:effectLst/>
                        </a:rPr>
                        <a:t>4106</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ΗΛΕΚΤΡΟΛΟΓΩΝ ΜΗΧΑΝΙΚΩΝ ΚΑΙ ΜΗΧΑΝΙΚΩΝ ΥΠΟΛΟΓΙΣΤΩΝ (ΗΛΕΚΤΡΟΛΟΓΩΝ ΜΗΧΑΝΙΚΩΝ) (Π.Κ)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a:effectLst/>
                        </a:rPr>
                        <a:t>1303</a:t>
                      </a:r>
                      <a:endParaRPr lang="en-US" sz="1100" b="1" i="0" u="none" strike="noStrike">
                        <a:solidFill>
                          <a:srgbClr val="000000"/>
                        </a:solidFill>
                        <a:effectLst/>
                        <a:latin typeface="Microsoft Sans Serif"/>
                      </a:endParaRPr>
                    </a:p>
                  </a:txBody>
                  <a:tcPr marL="8032" marR="8032" marT="8032" marB="0"/>
                </a:tc>
              </a:tr>
              <a:tr h="290771">
                <a:tc>
                  <a:txBody>
                    <a:bodyPr/>
                    <a:lstStyle/>
                    <a:p>
                      <a:pPr algn="l" fontAlgn="t"/>
                      <a:r>
                        <a:rPr lang="en-US" sz="1100" b="1" u="none" strike="noStrike">
                          <a:effectLst/>
                        </a:rPr>
                        <a:t>4107</a:t>
                      </a:r>
                      <a:endParaRPr lang="en-US" sz="1100" b="1" i="0" u="none" strike="noStrike">
                        <a:solidFill>
                          <a:srgbClr val="000000"/>
                        </a:solidFill>
                        <a:effectLst/>
                        <a:latin typeface="Microsoft Sans Serif"/>
                      </a:endParaRPr>
                    </a:p>
                  </a:txBody>
                  <a:tcPr marL="144582" marR="8032" marT="8032" marB="0"/>
                </a:tc>
                <a:tc>
                  <a:txBody>
                    <a:bodyPr/>
                    <a:lstStyle/>
                    <a:p>
                      <a:pPr algn="l" fontAlgn="t"/>
                      <a:r>
                        <a:rPr lang="el-GR" sz="1100" b="1" u="none" strike="noStrike">
                          <a:effectLst/>
                        </a:rPr>
                        <a:t>ΗΛΕΚΤΡΟΛΟΓΩΝ ΜΗΧΑΝΙΚΩΝ ΚΑΙ ΜΗΧΑΝΙΚΩΝ ΥΠΟΛΟΓΙΣΤΩΝ (ΜΗΧΑΝΙΚΩΝ ΥΠΟΛΟΓΙΣΤΩΝ) (Π.Κ)</a:t>
                      </a:r>
                      <a:endParaRPr lang="el-GR" sz="1100" b="1" i="0" u="none" strike="noStrike">
                        <a:solidFill>
                          <a:srgbClr val="000000"/>
                        </a:solidFill>
                        <a:effectLst/>
                        <a:latin typeface="Microsoft Sans Serif"/>
                      </a:endParaRPr>
                    </a:p>
                  </a:txBody>
                  <a:tcPr marL="8032" marR="8032" marT="8032" marB="0"/>
                </a:tc>
                <a:tc>
                  <a:txBody>
                    <a:bodyPr/>
                    <a:lstStyle/>
                    <a:p>
                      <a:pPr algn="ctr" fontAlgn="t"/>
                      <a:r>
                        <a:rPr lang="en-US" sz="1100" b="1" u="none" strike="noStrike" dirty="0">
                          <a:effectLst/>
                        </a:rPr>
                        <a:t>1205</a:t>
                      </a:r>
                      <a:endParaRPr lang="en-US" sz="1100" b="1" i="0" u="none" strike="noStrike" dirty="0">
                        <a:solidFill>
                          <a:srgbClr val="000000"/>
                        </a:solidFill>
                        <a:effectLst/>
                        <a:latin typeface="Microsoft Sans Serif"/>
                      </a:endParaRPr>
                    </a:p>
                  </a:txBody>
                  <a:tcPr marL="8032" marR="8032" marT="8032" marB="0"/>
                </a:tc>
              </a:tr>
            </a:tbl>
          </a:graphicData>
        </a:graphic>
      </p:graphicFrame>
    </p:spTree>
    <p:extLst>
      <p:ext uri="{BB962C8B-B14F-4D97-AF65-F5344CB8AC3E}">
        <p14:creationId xmlns:p14="http://schemas.microsoft.com/office/powerpoint/2010/main" val="569949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Επιλογές υποψηφίων κατά Τμήμα</a:t>
            </a:r>
            <a:br>
              <a:rPr lang="el-GR" dirty="0" smtClean="0"/>
            </a:br>
            <a:r>
              <a:rPr lang="el-GR" dirty="0" smtClean="0"/>
              <a:t>Σπουδών και κατά αριθμό υποψηφίων</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3704078"/>
              </p:ext>
            </p:extLst>
          </p:nvPr>
        </p:nvGraphicFramePr>
        <p:xfrm>
          <a:off x="467544" y="1553035"/>
          <a:ext cx="8208912" cy="4759151"/>
        </p:xfrm>
        <a:graphic>
          <a:graphicData uri="http://schemas.openxmlformats.org/drawingml/2006/table">
            <a:tbl>
              <a:tblPr>
                <a:tableStyleId>{5C22544A-7EE6-4342-B048-85BDC9FD1C3A}</a:tableStyleId>
              </a:tblPr>
              <a:tblGrid>
                <a:gridCol w="855906"/>
                <a:gridCol w="5964105"/>
                <a:gridCol w="1388901"/>
              </a:tblGrid>
              <a:tr h="392614">
                <a:tc>
                  <a:txBody>
                    <a:bodyPr/>
                    <a:lstStyle/>
                    <a:p>
                      <a:pPr algn="l" fontAlgn="t"/>
                      <a:r>
                        <a:rPr lang="en-US" sz="1050" b="1" u="none" strike="noStrike" dirty="0">
                          <a:effectLst/>
                        </a:rPr>
                        <a:t>5102</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ΟΙΚΟΝΟΜΙΚΩΝ (ΟΙΚΟΝΟΜΙΚΑ) (Π.Κ)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dirty="0">
                          <a:effectLst/>
                        </a:rPr>
                        <a:t>1180</a:t>
                      </a:r>
                      <a:endParaRPr lang="en-US" sz="1050" b="1" i="0" u="none" strike="noStrike" dirty="0">
                        <a:solidFill>
                          <a:srgbClr val="000000"/>
                        </a:solidFill>
                        <a:effectLst/>
                        <a:latin typeface="Microsoft Sans Serif"/>
                      </a:endParaRPr>
                    </a:p>
                  </a:txBody>
                  <a:tcPr marL="7436" marR="7436" marT="7436" marB="0"/>
                </a:tc>
              </a:tr>
              <a:tr h="394101">
                <a:tc>
                  <a:txBody>
                    <a:bodyPr/>
                    <a:lstStyle/>
                    <a:p>
                      <a:pPr algn="l" fontAlgn="t"/>
                      <a:r>
                        <a:rPr lang="en-US" sz="1050" b="1" u="none" strike="noStrike" dirty="0">
                          <a:effectLst/>
                        </a:rPr>
                        <a:t>5129</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ΔΙΟΙΚΗΣΗΣ  ΕΠΙΧΕΙΡΗΜΑΤΙΚΟΤΗΤΑΣ ΚΑΙ ΨΗΦΙΑΚΟΥ ΕΠΙΧΕΙΡΕΙΝ (ΔΙΟΙΚΗΣΗΣ) (ΤΕΠΑΚ)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1160</a:t>
                      </a:r>
                      <a:endParaRPr lang="en-US" sz="1050" b="1" i="0" u="none" strike="noStrike">
                        <a:solidFill>
                          <a:srgbClr val="000000"/>
                        </a:solidFill>
                        <a:effectLst/>
                        <a:latin typeface="Microsoft Sans Serif"/>
                      </a:endParaRPr>
                    </a:p>
                  </a:txBody>
                  <a:tcPr marL="7436" marR="7436" marT="7436" marB="0"/>
                </a:tc>
              </a:tr>
              <a:tr h="269178">
                <a:tc>
                  <a:txBody>
                    <a:bodyPr/>
                    <a:lstStyle/>
                    <a:p>
                      <a:pPr algn="l" fontAlgn="t"/>
                      <a:r>
                        <a:rPr lang="en-US" sz="1050" b="1" u="none" strike="noStrike" dirty="0">
                          <a:effectLst/>
                        </a:rPr>
                        <a:t>4126</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ΠΟΛΙΤΙΚΩΝ ΜΗΧΑΝΙΚΩΝ ΚΑΙ ΜΗΧΑΝΙΚΩΝ ΓΕΩΠΛΗΡΟΦΟΡΙΚΗΣ (ΠΟΛΙΤΙΚΩΝ ΜΗΧΑΝΙΚΩΝ) (ΤΕΠΑΚ)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1159</a:t>
                      </a:r>
                      <a:endParaRPr lang="en-US" sz="1050" b="1" i="0" u="none" strike="noStrike">
                        <a:solidFill>
                          <a:srgbClr val="000000"/>
                        </a:solidFill>
                        <a:effectLst/>
                        <a:latin typeface="Microsoft Sans Serif"/>
                      </a:endParaRPr>
                    </a:p>
                  </a:txBody>
                  <a:tcPr marL="7436" marR="7436" marT="7436" marB="0"/>
                </a:tc>
              </a:tr>
              <a:tr h="269178">
                <a:tc>
                  <a:txBody>
                    <a:bodyPr/>
                    <a:lstStyle/>
                    <a:p>
                      <a:pPr algn="l" fontAlgn="t"/>
                      <a:r>
                        <a:rPr lang="en-US" sz="1050" b="1" u="none" strike="noStrike" dirty="0">
                          <a:effectLst/>
                        </a:rPr>
                        <a:t>4123</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ΜΗΧΑΝΟΛΟΓΩΝ ΜΗΧΑΝΙΚΩΝ ΚΑΙ ΕΠΙΣΤΗΜΗΣ ΚΑΙ ΜΗΧΑΝΙΚΗΣ ΥΛΙΚΩΝ (ΤΕΠΑΚ)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1158</a:t>
                      </a:r>
                      <a:endParaRPr lang="en-US" sz="1050" b="1" i="0" u="none" strike="noStrike">
                        <a:solidFill>
                          <a:srgbClr val="000000"/>
                        </a:solidFill>
                        <a:effectLst/>
                        <a:latin typeface="Microsoft Sans Serif"/>
                      </a:endParaRPr>
                    </a:p>
                  </a:txBody>
                  <a:tcPr marL="7436" marR="7436" marT="7436" marB="0"/>
                </a:tc>
              </a:tr>
              <a:tr h="400050">
                <a:tc>
                  <a:txBody>
                    <a:bodyPr/>
                    <a:lstStyle/>
                    <a:p>
                      <a:pPr algn="l" fontAlgn="t"/>
                      <a:r>
                        <a:rPr lang="en-US" sz="1050" b="1" u="none" strike="noStrike" dirty="0">
                          <a:effectLst/>
                        </a:rPr>
                        <a:t>4128</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dirty="0">
                          <a:effectLst/>
                        </a:rPr>
                        <a:t>ΗΛΕΚΤΡΟΛΟΓΩΝ ΜΗΧΑΝΙΚΩΝ ΚΑΙ ΜΗΧΑΝΙΚΩΝ ΗΛΕΚΤΡΟΝΙΚΩΝ ΥΠΟΛΟΓΙΣΤΩΝ ΚΑΙ ΠΛΗΡΟΦΟΡΙΚΗΣ (ΗΛΕΚΤΡΟΛΟΓΩΝ ΜΗΧΑΝΙΚΩΝ) (ΤΕΠΑΚ)</a:t>
                      </a:r>
                      <a:endParaRPr lang="el-GR" sz="1050" b="1" i="0" u="none" strike="noStrike" dirty="0">
                        <a:solidFill>
                          <a:srgbClr val="000000"/>
                        </a:solidFill>
                        <a:effectLst/>
                        <a:latin typeface="Microsoft Sans Serif"/>
                      </a:endParaRPr>
                    </a:p>
                  </a:txBody>
                  <a:tcPr marL="7436" marR="7436" marT="7436" marB="0"/>
                </a:tc>
                <a:tc>
                  <a:txBody>
                    <a:bodyPr/>
                    <a:lstStyle/>
                    <a:p>
                      <a:pPr algn="ctr" fontAlgn="t"/>
                      <a:r>
                        <a:rPr lang="en-US" sz="1050" b="1" u="none" strike="noStrike">
                          <a:effectLst/>
                        </a:rPr>
                        <a:t>1153</a:t>
                      </a:r>
                      <a:endParaRPr lang="en-US" sz="1050" b="1" i="0" u="none" strike="noStrike">
                        <a:solidFill>
                          <a:srgbClr val="000000"/>
                        </a:solidFill>
                        <a:effectLst/>
                        <a:latin typeface="Microsoft Sans Serif"/>
                      </a:endParaRPr>
                    </a:p>
                  </a:txBody>
                  <a:tcPr marL="7436" marR="7436" marT="7436" marB="0"/>
                </a:tc>
              </a:tr>
              <a:tr h="247366">
                <a:tc>
                  <a:txBody>
                    <a:bodyPr/>
                    <a:lstStyle/>
                    <a:p>
                      <a:pPr algn="l" fontAlgn="t"/>
                      <a:r>
                        <a:rPr lang="en-US" sz="1050" b="1" u="none" strike="noStrike" dirty="0">
                          <a:effectLst/>
                        </a:rPr>
                        <a:t>5130</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ΝΑΥΤΙΛΙΑΚΑ (ΤΕΠΑΚ)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1146</a:t>
                      </a:r>
                      <a:endParaRPr lang="en-US" sz="1050" b="1" i="0" u="none" strike="noStrike">
                        <a:solidFill>
                          <a:srgbClr val="000000"/>
                        </a:solidFill>
                        <a:effectLst/>
                        <a:latin typeface="Microsoft Sans Serif"/>
                      </a:endParaRPr>
                    </a:p>
                  </a:txBody>
                  <a:tcPr marL="7436" marR="7436" marT="7436" marB="0"/>
                </a:tc>
              </a:tr>
              <a:tr h="247366">
                <a:tc>
                  <a:txBody>
                    <a:bodyPr/>
                    <a:lstStyle/>
                    <a:p>
                      <a:pPr algn="l" fontAlgn="t"/>
                      <a:r>
                        <a:rPr lang="en-US" sz="1050" b="1" u="none" strike="noStrike" dirty="0">
                          <a:effectLst/>
                        </a:rPr>
                        <a:t>2101</a:t>
                      </a:r>
                      <a:endParaRPr lang="en-US" sz="1050" b="1" i="0" u="none" strike="noStrike" dirty="0">
                        <a:solidFill>
                          <a:srgbClr val="000000"/>
                        </a:solidFill>
                        <a:effectLst/>
                        <a:latin typeface="Microsoft Sans Serif"/>
                      </a:endParaRPr>
                    </a:p>
                  </a:txBody>
                  <a:tcPr marL="7436" marR="7436" marT="7436" marB="0"/>
                </a:tc>
                <a:tc>
                  <a:txBody>
                    <a:bodyPr/>
                    <a:lstStyle/>
                    <a:p>
                      <a:pPr algn="l" fontAlgn="t"/>
                      <a:r>
                        <a:rPr lang="el-GR" sz="1050" b="1" u="none" strike="noStrike">
                          <a:effectLst/>
                        </a:rPr>
                        <a:t>ΜΑΘΗΜΑΤΙΚΩΝ ΚΑΙ ΣΤΑΤΙΣΤΙΚΗΣ (Π.Κ)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1115</a:t>
                      </a:r>
                      <a:endParaRPr lang="en-US" sz="1050" b="1" i="0" u="none" strike="noStrike">
                        <a:solidFill>
                          <a:srgbClr val="000000"/>
                        </a:solidFill>
                        <a:effectLst/>
                        <a:latin typeface="Microsoft Sans Serif"/>
                      </a:endParaRPr>
                    </a:p>
                  </a:txBody>
                  <a:tcPr marL="7436" marR="7436" marT="7436" marB="0"/>
                </a:tc>
              </a:tr>
              <a:tr h="400050">
                <a:tc>
                  <a:txBody>
                    <a:bodyPr/>
                    <a:lstStyle/>
                    <a:p>
                      <a:pPr algn="l" fontAlgn="t"/>
                      <a:r>
                        <a:rPr lang="en-US" sz="1050" b="1" u="none" strike="noStrike" dirty="0">
                          <a:effectLst/>
                        </a:rPr>
                        <a:t>4129</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ΗΛΕΚΤΡΟΛΟΓΩΝ ΜΗΧΑΝΙΚΩΝ ΚΑΙ ΜΗΧΑΝΙΚΩΝ ΗΛΕΚΤΡΟΝΙΚΩΝ ΥΠΟΛΟΓΙΣΤΩΝ ΚΑΙ ΠΛΗΡΟΦΟΡΙΚΗΣ (ΜΗΧΑΝΙΚΩΝ</a:t>
                      </a:r>
                      <a:br>
                        <a:rPr lang="el-GR" sz="1050" b="1" u="none" strike="noStrike">
                          <a:effectLst/>
                        </a:rPr>
                      </a:br>
                      <a:r>
                        <a:rPr lang="el-GR" sz="1050" b="1" u="none" strike="noStrike">
                          <a:effectLst/>
                        </a:rPr>
                        <a:t>ΗΛΕΚΤΡΟΝΙΚΩΝ ΥΠΟΛΟΓΙΣΤΩΝ ΚΑΙ ΠΛΗΡΟΦΟΡΙΚΗΣ) (ΤΕΠΑΚ)</a:t>
                      </a:r>
                      <a:endParaRPr lang="el-GR" sz="1000" b="1" i="0" u="none" strike="noStrike">
                        <a:solidFill>
                          <a:srgbClr val="000000"/>
                        </a:solidFill>
                        <a:effectLst/>
                        <a:latin typeface="Times New Roman"/>
                      </a:endParaRPr>
                    </a:p>
                  </a:txBody>
                  <a:tcPr marL="7436" marR="7436" marT="7436" marB="0"/>
                </a:tc>
                <a:tc>
                  <a:txBody>
                    <a:bodyPr/>
                    <a:lstStyle/>
                    <a:p>
                      <a:pPr algn="ctr" fontAlgn="t"/>
                      <a:r>
                        <a:rPr lang="en-US" sz="1050" b="1" u="none" strike="noStrike">
                          <a:effectLst/>
                        </a:rPr>
                        <a:t>1108</a:t>
                      </a:r>
                      <a:endParaRPr lang="en-US" sz="1050" b="1" i="0" u="none" strike="noStrike">
                        <a:solidFill>
                          <a:srgbClr val="000000"/>
                        </a:solidFill>
                        <a:effectLst/>
                        <a:latin typeface="Microsoft Sans Serif"/>
                      </a:endParaRPr>
                    </a:p>
                  </a:txBody>
                  <a:tcPr marL="7436" marR="7436" marT="7436" marB="0"/>
                </a:tc>
              </a:tr>
              <a:tr h="247366">
                <a:tc>
                  <a:txBody>
                    <a:bodyPr/>
                    <a:lstStyle/>
                    <a:p>
                      <a:pPr algn="l" fontAlgn="t"/>
                      <a:r>
                        <a:rPr lang="en-US" sz="1050" b="1" u="none" strike="noStrike" dirty="0">
                          <a:effectLst/>
                        </a:rPr>
                        <a:t>3121</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ΝΟΣΗΛΕΥΤΙΚΗΣ (ΤΕΠΑΚ)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1099</a:t>
                      </a:r>
                      <a:endParaRPr lang="en-US" sz="1050" b="1" i="0" u="none" strike="noStrike">
                        <a:solidFill>
                          <a:srgbClr val="000000"/>
                        </a:solidFill>
                        <a:effectLst/>
                        <a:latin typeface="Microsoft Sans Serif"/>
                      </a:endParaRPr>
                    </a:p>
                  </a:txBody>
                  <a:tcPr marL="7436" marR="7436" marT="7436" marB="0"/>
                </a:tc>
              </a:tr>
              <a:tr h="247366">
                <a:tc>
                  <a:txBody>
                    <a:bodyPr/>
                    <a:lstStyle/>
                    <a:p>
                      <a:pPr algn="l" fontAlgn="t"/>
                      <a:r>
                        <a:rPr lang="en-US" sz="1050" b="1" u="none" strike="noStrike" dirty="0">
                          <a:effectLst/>
                        </a:rPr>
                        <a:t>5104</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ΛΟΓΙΣΤΙΚΗΣ ΚΑΙ ΧΡΗΜΑΤΟΟΙΚΟΝΟΜΙΚΗΣ (Π.Κ)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1078</a:t>
                      </a:r>
                      <a:endParaRPr lang="en-US" sz="1050" b="1" i="0" u="none" strike="noStrike">
                        <a:solidFill>
                          <a:srgbClr val="000000"/>
                        </a:solidFill>
                        <a:effectLst/>
                        <a:latin typeface="Microsoft Sans Serif"/>
                      </a:endParaRPr>
                    </a:p>
                  </a:txBody>
                  <a:tcPr marL="7436" marR="7436" marT="7436" marB="0"/>
                </a:tc>
              </a:tr>
              <a:tr h="269178">
                <a:tc>
                  <a:txBody>
                    <a:bodyPr/>
                    <a:lstStyle/>
                    <a:p>
                      <a:pPr algn="l" fontAlgn="t"/>
                      <a:r>
                        <a:rPr lang="en-US" sz="1050" b="1" u="none" strike="noStrike" dirty="0">
                          <a:effectLst/>
                        </a:rPr>
                        <a:t>5131</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ΧΡΗΜΑΤΟΟΙΚΟΝΟΜΙΚΗΣ  ΛΟΓΙΣΤΙΚΗΣ ΚΑΙ ΔΙΟΙΚΗΤΙΚΗΣ ΕΠΙΣΤΗΜΗΣ (ΕΜΠΟΡΙΟΥ  ΧΡΗΜΑΤΟΟΙΚΟΝΟΜΙΚΩΝ ΚΑΙ ΝΑΥΤΙΛΙΑΣ) (ΤΕΠΑΚ)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1078</a:t>
                      </a:r>
                      <a:endParaRPr lang="en-US" sz="1050" b="1" i="0" u="none" strike="noStrike">
                        <a:solidFill>
                          <a:srgbClr val="000000"/>
                        </a:solidFill>
                        <a:effectLst/>
                        <a:latin typeface="Microsoft Sans Serif"/>
                      </a:endParaRPr>
                    </a:p>
                  </a:txBody>
                  <a:tcPr marL="7436" marR="7436" marT="7436" marB="0"/>
                </a:tc>
              </a:tr>
              <a:tr h="247366">
                <a:tc>
                  <a:txBody>
                    <a:bodyPr/>
                    <a:lstStyle/>
                    <a:p>
                      <a:pPr algn="l" fontAlgn="t"/>
                      <a:r>
                        <a:rPr lang="en-US" sz="1050" b="1" u="none" strike="noStrike" dirty="0">
                          <a:effectLst/>
                        </a:rPr>
                        <a:t>1108</a:t>
                      </a:r>
                      <a:endParaRPr lang="en-US" sz="1050" b="1" i="0" u="none" strike="noStrike" dirty="0">
                        <a:solidFill>
                          <a:srgbClr val="000000"/>
                        </a:solidFill>
                        <a:effectLst/>
                        <a:latin typeface="Microsoft Sans Serif"/>
                      </a:endParaRPr>
                    </a:p>
                  </a:txBody>
                  <a:tcPr marL="7436" marR="7436" marT="7436" marB="0"/>
                </a:tc>
                <a:tc>
                  <a:txBody>
                    <a:bodyPr/>
                    <a:lstStyle/>
                    <a:p>
                      <a:pPr algn="l" fontAlgn="t"/>
                      <a:r>
                        <a:rPr lang="el-GR" sz="1050" b="1" u="none" strike="noStrike">
                          <a:effectLst/>
                        </a:rPr>
                        <a:t>ΚΟΙΝΩΝΙΚΩΝ ΚΑΙ ΠΟΛΙΤΙΚΩΝ ΕΠΙΣΤΗΜΩΝ (ΚΟΙΝΩΝΙΟΛΟΓΙΑ) (Π.Κ)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1054</a:t>
                      </a:r>
                      <a:endParaRPr lang="en-US" sz="1050" b="1" i="0" u="none" strike="noStrike">
                        <a:solidFill>
                          <a:srgbClr val="000000"/>
                        </a:solidFill>
                        <a:effectLst/>
                        <a:latin typeface="Microsoft Sans Serif"/>
                      </a:endParaRPr>
                    </a:p>
                  </a:txBody>
                  <a:tcPr marL="7436" marR="7436" marT="7436" marB="0"/>
                </a:tc>
              </a:tr>
              <a:tr h="247366">
                <a:tc>
                  <a:txBody>
                    <a:bodyPr/>
                    <a:lstStyle/>
                    <a:p>
                      <a:pPr algn="l" fontAlgn="t"/>
                      <a:r>
                        <a:rPr lang="en-US" sz="1050" b="1" u="none" strike="noStrike" dirty="0">
                          <a:effectLst/>
                        </a:rPr>
                        <a:t>2102</a:t>
                      </a:r>
                      <a:endParaRPr lang="en-US" sz="1050" b="1" i="0" u="none" strike="noStrike" dirty="0">
                        <a:solidFill>
                          <a:srgbClr val="000000"/>
                        </a:solidFill>
                        <a:effectLst/>
                        <a:latin typeface="Microsoft Sans Serif"/>
                      </a:endParaRPr>
                    </a:p>
                  </a:txBody>
                  <a:tcPr marL="7436" marR="7436" marT="7436" marB="0"/>
                </a:tc>
                <a:tc>
                  <a:txBody>
                    <a:bodyPr/>
                    <a:lstStyle/>
                    <a:p>
                      <a:pPr algn="l" fontAlgn="t"/>
                      <a:r>
                        <a:rPr lang="el-GR" sz="1050" b="1" u="none" strike="noStrike">
                          <a:effectLst/>
                        </a:rPr>
                        <a:t>ΦΥΣΙΚΗΣ (Π.Κ)</a:t>
                      </a:r>
                      <a:endParaRPr lang="el-GR" sz="1050" b="1" i="0" u="none" strike="noStrike">
                        <a:solidFill>
                          <a:srgbClr val="000000"/>
                        </a:solidFill>
                        <a:effectLst/>
                        <a:latin typeface="Microsoft Sans Serif"/>
                      </a:endParaRPr>
                    </a:p>
                  </a:txBody>
                  <a:tcPr marL="7436" marR="7436" marT="7436" marB="0"/>
                </a:tc>
                <a:tc>
                  <a:txBody>
                    <a:bodyPr/>
                    <a:lstStyle/>
                    <a:p>
                      <a:pPr algn="ctr" fontAlgn="t"/>
                      <a:r>
                        <a:rPr lang="en-US" sz="1050" b="1" u="none" strike="noStrike">
                          <a:effectLst/>
                        </a:rPr>
                        <a:t>1052</a:t>
                      </a:r>
                      <a:endParaRPr lang="en-US" sz="1050" b="1" i="0" u="none" strike="noStrike">
                        <a:solidFill>
                          <a:srgbClr val="000000"/>
                        </a:solidFill>
                        <a:effectLst/>
                        <a:latin typeface="Microsoft Sans Serif"/>
                      </a:endParaRPr>
                    </a:p>
                  </a:txBody>
                  <a:tcPr marL="7436" marR="7436" marT="7436" marB="0"/>
                </a:tc>
              </a:tr>
              <a:tr h="400050">
                <a:tc>
                  <a:txBody>
                    <a:bodyPr/>
                    <a:lstStyle/>
                    <a:p>
                      <a:pPr algn="l" fontAlgn="t"/>
                      <a:r>
                        <a:rPr lang="en-US" sz="1050" b="1" u="none" strike="noStrike" dirty="0">
                          <a:effectLst/>
                        </a:rPr>
                        <a:t>4127</a:t>
                      </a:r>
                      <a:endParaRPr lang="en-US" sz="1050" b="1" i="0" u="none" strike="noStrike" dirty="0">
                        <a:solidFill>
                          <a:srgbClr val="000000"/>
                        </a:solidFill>
                        <a:effectLst/>
                        <a:latin typeface="Microsoft Sans Serif"/>
                      </a:endParaRPr>
                    </a:p>
                  </a:txBody>
                  <a:tcPr marL="133846" marR="7436" marT="7436" marB="0"/>
                </a:tc>
                <a:tc>
                  <a:txBody>
                    <a:bodyPr/>
                    <a:lstStyle/>
                    <a:p>
                      <a:pPr algn="l" fontAlgn="t"/>
                      <a:r>
                        <a:rPr lang="el-GR" sz="1050" b="1" u="none" strike="noStrike">
                          <a:effectLst/>
                        </a:rPr>
                        <a:t>ΠΟΛΙΤΙΚΩΝ ΜΗΧΑΝΙΚΩΝ ΚΑΙ ΜΗΧΑΝΙΚΩΝ ΓΕΩΠΛΗΡΟΦΟΡΙΚΗΣ (ΤΟΠΟΓΡΑΦΩΝ ΜΗΧΑΝΙΚΩΝ ΚΑΙ ΜΗΧΑΝΙΚΩΝ</a:t>
                      </a:r>
                      <a:br>
                        <a:rPr lang="el-GR" sz="1050" b="1" u="none" strike="noStrike">
                          <a:effectLst/>
                        </a:rPr>
                      </a:br>
                      <a:r>
                        <a:rPr lang="el-GR" sz="1050" b="1" u="none" strike="noStrike">
                          <a:effectLst/>
                        </a:rPr>
                        <a:t>ΓΕΩΠΛΗΡΟΦΟΡΙΚΗΣ) (ΤΕΠΑΚ)</a:t>
                      </a:r>
                      <a:endParaRPr lang="el-GR" sz="1000" b="1" i="0" u="none" strike="noStrike">
                        <a:solidFill>
                          <a:srgbClr val="000000"/>
                        </a:solidFill>
                        <a:effectLst/>
                        <a:latin typeface="Times New Roman"/>
                      </a:endParaRPr>
                    </a:p>
                  </a:txBody>
                  <a:tcPr marL="7436" marR="7436" marT="7436" marB="0"/>
                </a:tc>
                <a:tc>
                  <a:txBody>
                    <a:bodyPr/>
                    <a:lstStyle/>
                    <a:p>
                      <a:pPr algn="ctr" fontAlgn="t"/>
                      <a:r>
                        <a:rPr lang="en-US" sz="1050" b="1" u="none" strike="noStrike">
                          <a:effectLst/>
                        </a:rPr>
                        <a:t>1030</a:t>
                      </a:r>
                      <a:endParaRPr lang="en-US" sz="1050" b="1" i="0" u="none" strike="noStrike">
                        <a:solidFill>
                          <a:srgbClr val="000000"/>
                        </a:solidFill>
                        <a:effectLst/>
                        <a:latin typeface="Microsoft Sans Serif"/>
                      </a:endParaRPr>
                    </a:p>
                  </a:txBody>
                  <a:tcPr marL="7436" marR="7436" marT="7436" marB="0"/>
                </a:tc>
              </a:tr>
              <a:tr h="247366">
                <a:tc>
                  <a:txBody>
                    <a:bodyPr/>
                    <a:lstStyle/>
                    <a:p>
                      <a:pPr algn="l" fontAlgn="t"/>
                      <a:r>
                        <a:rPr lang="en-US" sz="1050" b="1" u="none" strike="noStrike" dirty="0">
                          <a:effectLst/>
                        </a:rPr>
                        <a:t>1115</a:t>
                      </a:r>
                      <a:endParaRPr lang="en-US" sz="1050" b="1" i="0" u="none" strike="noStrike" dirty="0">
                        <a:solidFill>
                          <a:srgbClr val="000000"/>
                        </a:solidFill>
                        <a:effectLst/>
                        <a:latin typeface="Microsoft Sans Serif"/>
                      </a:endParaRPr>
                    </a:p>
                  </a:txBody>
                  <a:tcPr marL="7436" marR="7436" marT="7436" marB="0"/>
                </a:tc>
                <a:tc>
                  <a:txBody>
                    <a:bodyPr/>
                    <a:lstStyle/>
                    <a:p>
                      <a:pPr algn="l" fontAlgn="t"/>
                      <a:r>
                        <a:rPr lang="el-GR" sz="1050" b="1" u="none" strike="noStrike" dirty="0">
                          <a:effectLst/>
                        </a:rPr>
                        <a:t>ΔΗΜΟΣΙΟΓΡΑΦΙΑΣ  (Π.Κ)</a:t>
                      </a:r>
                      <a:endParaRPr lang="el-GR" sz="1050" b="1" i="0" u="none" strike="noStrike" dirty="0">
                        <a:solidFill>
                          <a:srgbClr val="000000"/>
                        </a:solidFill>
                        <a:effectLst/>
                        <a:latin typeface="Microsoft Sans Serif"/>
                      </a:endParaRPr>
                    </a:p>
                  </a:txBody>
                  <a:tcPr marL="7436" marR="7436" marT="7436" marB="0"/>
                </a:tc>
                <a:tc>
                  <a:txBody>
                    <a:bodyPr/>
                    <a:lstStyle/>
                    <a:p>
                      <a:pPr algn="ctr" fontAlgn="t"/>
                      <a:r>
                        <a:rPr lang="en-US" sz="1050" b="1" u="none" strike="noStrike" dirty="0">
                          <a:effectLst/>
                        </a:rPr>
                        <a:t>1019</a:t>
                      </a:r>
                      <a:endParaRPr lang="en-US" sz="1050" b="1" i="0" u="none" strike="noStrike" dirty="0">
                        <a:solidFill>
                          <a:srgbClr val="000000"/>
                        </a:solidFill>
                        <a:effectLst/>
                        <a:latin typeface="Microsoft Sans Serif"/>
                      </a:endParaRPr>
                    </a:p>
                  </a:txBody>
                  <a:tcPr marL="7436" marR="7436" marT="7436" marB="0"/>
                </a:tc>
              </a:tr>
            </a:tbl>
          </a:graphicData>
        </a:graphic>
      </p:graphicFrame>
    </p:spTree>
    <p:extLst>
      <p:ext uri="{BB962C8B-B14F-4D97-AF65-F5344CB8AC3E}">
        <p14:creationId xmlns:p14="http://schemas.microsoft.com/office/powerpoint/2010/main" val="3790813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Επιλογές υποψηφίων κατά Τμήμα</a:t>
            </a:r>
            <a:br>
              <a:rPr lang="el-GR" dirty="0" smtClean="0"/>
            </a:br>
            <a:r>
              <a:rPr lang="el-GR" dirty="0" smtClean="0"/>
              <a:t>Σπουδών και κατά αριθμό υποψηφίων</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4846706"/>
              </p:ext>
            </p:extLst>
          </p:nvPr>
        </p:nvGraphicFramePr>
        <p:xfrm>
          <a:off x="467544" y="1600200"/>
          <a:ext cx="8208912" cy="4674148"/>
        </p:xfrm>
        <a:graphic>
          <a:graphicData uri="http://schemas.openxmlformats.org/drawingml/2006/table">
            <a:tbl>
              <a:tblPr>
                <a:tableStyleId>{5C22544A-7EE6-4342-B048-85BDC9FD1C3A}</a:tableStyleId>
              </a:tblPr>
              <a:tblGrid>
                <a:gridCol w="855906"/>
                <a:gridCol w="5964105"/>
                <a:gridCol w="1388901"/>
              </a:tblGrid>
              <a:tr h="209097">
                <a:tc>
                  <a:txBody>
                    <a:bodyPr/>
                    <a:lstStyle/>
                    <a:p>
                      <a:pPr algn="ctr" fontAlgn="t"/>
                      <a:r>
                        <a:rPr lang="en-US" sz="1050" b="1" u="none" strike="noStrike" dirty="0">
                          <a:effectLst/>
                        </a:rPr>
                        <a:t>1109</a:t>
                      </a:r>
                      <a:endParaRPr lang="en-US" sz="1050" b="1" i="0" u="none" strike="noStrike" dirty="0">
                        <a:solidFill>
                          <a:srgbClr val="000000"/>
                        </a:solidFill>
                        <a:effectLst/>
                        <a:latin typeface="Microsoft Sans Serif"/>
                      </a:endParaRPr>
                    </a:p>
                  </a:txBody>
                  <a:tcPr marL="6285" marR="6285" marT="6285" marB="0"/>
                </a:tc>
                <a:tc>
                  <a:txBody>
                    <a:bodyPr/>
                    <a:lstStyle/>
                    <a:p>
                      <a:pPr algn="l" fontAlgn="t"/>
                      <a:r>
                        <a:rPr lang="el-GR" sz="1050" b="1" u="none" strike="noStrike">
                          <a:effectLst/>
                        </a:rPr>
                        <a:t>ΚΟΙΝΩΝΙΚΩΝ ΚΑΙ ΠΟΛΙΤΙΚΩΝ ΕΠΙΣΤΗΜΩΝ (ΠΟΛΙΤΙΚΗ ΕΠΙΣΤΗΜΗ) (Π.Κ)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992</a:t>
                      </a:r>
                      <a:endParaRPr lang="en-US" sz="1050" b="1" i="0" u="none" strike="noStrike">
                        <a:solidFill>
                          <a:srgbClr val="000000"/>
                        </a:solidFill>
                        <a:effectLst/>
                        <a:latin typeface="Microsoft Sans Serif"/>
                      </a:endParaRPr>
                    </a:p>
                  </a:txBody>
                  <a:tcPr marL="6285" marR="6285" marT="6285" marB="0"/>
                </a:tc>
              </a:tr>
              <a:tr h="227534">
                <a:tc>
                  <a:txBody>
                    <a:bodyPr/>
                    <a:lstStyle/>
                    <a:p>
                      <a:pPr algn="l" fontAlgn="t"/>
                      <a:r>
                        <a:rPr lang="en-US" sz="1050" b="1" u="none" strike="noStrike">
                          <a:effectLst/>
                        </a:rPr>
                        <a:t>5303</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ΜΑΓΕΙΡΙΚΕΣ ΤΕΧΝΕΣ (3 έτη - ΓΛΩΣΣΑ ΔΙΔΑΣΚΑΛΙΑΣ ΕΛΛΗΝΙΚΗ) (ΤΕΠΑΚ/ΑΕΤΦΚ/ΑΞΙΚ)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945</a:t>
                      </a:r>
                      <a:endParaRPr lang="en-US" sz="1050" b="1" i="0" u="none" strike="noStrike">
                        <a:solidFill>
                          <a:srgbClr val="000000"/>
                        </a:solidFill>
                        <a:effectLst/>
                        <a:latin typeface="Microsoft Sans Serif"/>
                      </a:endParaRPr>
                    </a:p>
                  </a:txBody>
                  <a:tcPr marL="6285" marR="6285" marT="6285" marB="0"/>
                </a:tc>
              </a:tr>
              <a:tr h="209097">
                <a:tc>
                  <a:txBody>
                    <a:bodyPr/>
                    <a:lstStyle/>
                    <a:p>
                      <a:pPr algn="l" fontAlgn="t"/>
                      <a:r>
                        <a:rPr lang="en-US" sz="1050" b="1" u="none" strike="noStrike">
                          <a:effectLst/>
                        </a:rPr>
                        <a:t>3102</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ΙΑΤΡΙΚΗ ΣΧΟΛΗ (Π.Κ)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737</a:t>
                      </a:r>
                      <a:endParaRPr lang="en-US" sz="1050" b="1" i="0" u="none" strike="noStrike">
                        <a:solidFill>
                          <a:srgbClr val="000000"/>
                        </a:solidFill>
                        <a:effectLst/>
                        <a:latin typeface="Microsoft Sans Serif"/>
                      </a:endParaRPr>
                    </a:p>
                  </a:txBody>
                  <a:tcPr marL="6285" marR="6285" marT="6285" marB="0"/>
                </a:tc>
              </a:tr>
              <a:tr h="227534">
                <a:tc>
                  <a:txBody>
                    <a:bodyPr/>
                    <a:lstStyle/>
                    <a:p>
                      <a:pPr algn="ctr" fontAlgn="t"/>
                      <a:r>
                        <a:rPr lang="en-US" sz="1050" b="1" u="none" strike="noStrike">
                          <a:effectLst/>
                        </a:rPr>
                        <a:t>1107</a:t>
                      </a:r>
                      <a:endParaRPr lang="en-US" sz="1050" b="1" i="0" u="none" strike="noStrike">
                        <a:solidFill>
                          <a:srgbClr val="000000"/>
                        </a:solidFill>
                        <a:effectLst/>
                        <a:latin typeface="Microsoft Sans Serif"/>
                      </a:endParaRPr>
                    </a:p>
                  </a:txBody>
                  <a:tcPr marL="6285" marR="6285" marT="6285" marB="0"/>
                </a:tc>
                <a:tc>
                  <a:txBody>
                    <a:bodyPr/>
                    <a:lstStyle/>
                    <a:p>
                      <a:pPr algn="l" fontAlgn="t"/>
                      <a:r>
                        <a:rPr lang="el-GR" sz="1050" b="1" u="none" strike="noStrike">
                          <a:effectLst/>
                        </a:rPr>
                        <a:t>ΤΟΥΡΚΙΚΩΝ ΚΑΙ ΜΕΣΑΝΑΤΟΛΙΚΩΝ ΣΠΟΥΔΩΝ (ΤΟΥΡΚΙΚΕΣ ΣΠΟΥΔΕΣ) (Π.Κ)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642</a:t>
                      </a:r>
                      <a:endParaRPr lang="en-US" sz="1050" b="1" i="0" u="none" strike="noStrike">
                        <a:solidFill>
                          <a:srgbClr val="000000"/>
                        </a:solidFill>
                        <a:effectLst/>
                        <a:latin typeface="Microsoft Sans Serif"/>
                      </a:endParaRPr>
                    </a:p>
                  </a:txBody>
                  <a:tcPr marL="6285" marR="6285" marT="6285" marB="0"/>
                </a:tc>
              </a:tr>
              <a:tr h="331873">
                <a:tc>
                  <a:txBody>
                    <a:bodyPr/>
                    <a:lstStyle/>
                    <a:p>
                      <a:pPr algn="l" fontAlgn="t"/>
                      <a:r>
                        <a:rPr lang="en-US" sz="1050" b="1" u="none" strike="noStrike">
                          <a:effectLst/>
                        </a:rPr>
                        <a:t>5305</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ΞΕΝΟΔΟΧΕΙΑΚΗ ΚΑΙ ΤΟΥΡΙΣΤΙΚΗ ΔΙΕΥΘΥΝΣΗ (3 έτη - ΓΛΩΣΣΑ ΔΙΔΑΣΚΑΛΙΑΣ ΑΓΓΛΙΚΗ) (ΤΕΠΑΚ/ΑΕΤΦΚ/ΑΞΙΚ)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632</a:t>
                      </a:r>
                      <a:endParaRPr lang="en-US" sz="1050" b="1" i="0" u="none" strike="noStrike">
                        <a:solidFill>
                          <a:srgbClr val="000000"/>
                        </a:solidFill>
                        <a:effectLst/>
                        <a:latin typeface="Microsoft Sans Serif"/>
                      </a:endParaRPr>
                    </a:p>
                  </a:txBody>
                  <a:tcPr marL="6285" marR="6285" marT="6285" marB="0"/>
                </a:tc>
              </a:tr>
              <a:tr h="209097">
                <a:tc>
                  <a:txBody>
                    <a:bodyPr/>
                    <a:lstStyle/>
                    <a:p>
                      <a:pPr algn="l" fontAlgn="t"/>
                      <a:r>
                        <a:rPr lang="en-US" sz="1050" b="1" u="none" strike="noStrike">
                          <a:effectLst/>
                        </a:rPr>
                        <a:t>4105</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ΠΛΗΡΟΦΟΡΙΚΗΣ (Π.Κ)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603</a:t>
                      </a:r>
                      <a:endParaRPr lang="en-US" sz="1050" b="1" i="0" u="none" strike="noStrike">
                        <a:solidFill>
                          <a:srgbClr val="000000"/>
                        </a:solidFill>
                        <a:effectLst/>
                        <a:latin typeface="Microsoft Sans Serif"/>
                      </a:endParaRPr>
                    </a:p>
                  </a:txBody>
                  <a:tcPr marL="6285" marR="6285" marT="6285" marB="0"/>
                </a:tc>
              </a:tr>
              <a:tr h="209097">
                <a:tc>
                  <a:txBody>
                    <a:bodyPr/>
                    <a:lstStyle/>
                    <a:p>
                      <a:pPr algn="l" fontAlgn="t"/>
                      <a:r>
                        <a:rPr lang="en-US" sz="1050" b="1" u="none" strike="noStrike">
                          <a:effectLst/>
                        </a:rPr>
                        <a:t>3101</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dirty="0">
                          <a:effectLst/>
                        </a:rPr>
                        <a:t>ΒΙΟΛΟΓΙΑΣ (Π.Κ)</a:t>
                      </a:r>
                      <a:endParaRPr lang="el-GR" sz="1050" b="1" i="0" u="none" strike="noStrike" dirty="0">
                        <a:solidFill>
                          <a:srgbClr val="000000"/>
                        </a:solidFill>
                        <a:effectLst/>
                        <a:latin typeface="Microsoft Sans Serif"/>
                      </a:endParaRPr>
                    </a:p>
                  </a:txBody>
                  <a:tcPr marL="6285" marR="6285" marT="6285" marB="0"/>
                </a:tc>
                <a:tc>
                  <a:txBody>
                    <a:bodyPr/>
                    <a:lstStyle/>
                    <a:p>
                      <a:pPr algn="ctr" fontAlgn="t"/>
                      <a:r>
                        <a:rPr lang="en-US" sz="1050" b="1" u="none" strike="noStrike">
                          <a:effectLst/>
                        </a:rPr>
                        <a:t>588</a:t>
                      </a:r>
                      <a:endParaRPr lang="en-US" sz="1050" b="1" i="0" u="none" strike="noStrike">
                        <a:solidFill>
                          <a:srgbClr val="000000"/>
                        </a:solidFill>
                        <a:effectLst/>
                        <a:latin typeface="Microsoft Sans Serif"/>
                      </a:endParaRPr>
                    </a:p>
                  </a:txBody>
                  <a:tcPr marL="6285" marR="6285" marT="6285" marB="0"/>
                </a:tc>
              </a:tr>
              <a:tr h="331873">
                <a:tc>
                  <a:txBody>
                    <a:bodyPr/>
                    <a:lstStyle/>
                    <a:p>
                      <a:pPr algn="l" fontAlgn="t"/>
                      <a:r>
                        <a:rPr lang="en-US" sz="1050" b="1" u="none" strike="noStrike">
                          <a:effectLst/>
                        </a:rPr>
                        <a:t>5302</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dirty="0">
                          <a:effectLst/>
                        </a:rPr>
                        <a:t>ΜΑΓΕΙΡΙΚΕΣ ΤΕΧΝΕΣ (3 έτη - ΓΛΩΣΣΑ ΔΙΔΑΣΚΑΛΙΑΣ ΑΓΓΛΙΚΗ) (ΤΕΠΑΚ/ΑΕΤΦΚ/ΑΞΙΚ)</a:t>
                      </a:r>
                      <a:endParaRPr lang="el-GR" sz="1050" b="1" i="0" u="none" strike="noStrike" dirty="0">
                        <a:solidFill>
                          <a:srgbClr val="000000"/>
                        </a:solidFill>
                        <a:effectLst/>
                        <a:latin typeface="Microsoft Sans Serif"/>
                      </a:endParaRPr>
                    </a:p>
                  </a:txBody>
                  <a:tcPr marL="6285" marR="6285" marT="6285" marB="0"/>
                </a:tc>
                <a:tc>
                  <a:txBody>
                    <a:bodyPr/>
                    <a:lstStyle/>
                    <a:p>
                      <a:pPr algn="ctr" fontAlgn="t"/>
                      <a:r>
                        <a:rPr lang="en-US" sz="1050" b="1" u="none" strike="noStrike">
                          <a:effectLst/>
                        </a:rPr>
                        <a:t>577</a:t>
                      </a:r>
                      <a:endParaRPr lang="en-US" sz="1050" b="1" i="0" u="none" strike="noStrike">
                        <a:solidFill>
                          <a:srgbClr val="000000"/>
                        </a:solidFill>
                        <a:effectLst/>
                        <a:latin typeface="Microsoft Sans Serif"/>
                      </a:endParaRPr>
                    </a:p>
                  </a:txBody>
                  <a:tcPr marL="6285" marR="6285" marT="6285" marB="0"/>
                </a:tc>
              </a:tr>
              <a:tr h="331873">
                <a:tc>
                  <a:txBody>
                    <a:bodyPr/>
                    <a:lstStyle/>
                    <a:p>
                      <a:pPr algn="ctr" fontAlgn="t"/>
                      <a:r>
                        <a:rPr lang="en-US" sz="1050" b="1" u="none" strike="noStrike">
                          <a:effectLst/>
                        </a:rPr>
                        <a:t>2108</a:t>
                      </a:r>
                      <a:endParaRPr lang="en-US" sz="1050" b="1" i="0" u="none" strike="noStrike">
                        <a:solidFill>
                          <a:srgbClr val="000000"/>
                        </a:solidFill>
                        <a:effectLst/>
                        <a:latin typeface="Microsoft Sans Serif"/>
                      </a:endParaRPr>
                    </a:p>
                  </a:txBody>
                  <a:tcPr marL="6285" marR="6285" marT="6285" marB="0"/>
                </a:tc>
                <a:tc>
                  <a:txBody>
                    <a:bodyPr/>
                    <a:lstStyle/>
                    <a:p>
                      <a:pPr algn="l" fontAlgn="t"/>
                      <a:r>
                        <a:rPr lang="el-GR" sz="1050" b="1" u="none" strike="noStrike">
                          <a:effectLst/>
                        </a:rPr>
                        <a:t>ΧΗΜΕΙΑΣ (Π.Κ)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467</a:t>
                      </a:r>
                      <a:endParaRPr lang="en-US" sz="1050" b="1" i="0" u="none" strike="noStrike">
                        <a:solidFill>
                          <a:srgbClr val="000000"/>
                        </a:solidFill>
                        <a:effectLst/>
                        <a:latin typeface="Microsoft Sans Serif"/>
                      </a:endParaRPr>
                    </a:p>
                  </a:txBody>
                  <a:tcPr marL="6285" marR="6285" marT="6285" marB="0"/>
                </a:tc>
              </a:tr>
              <a:tr h="331873">
                <a:tc>
                  <a:txBody>
                    <a:bodyPr/>
                    <a:lstStyle/>
                    <a:p>
                      <a:pPr algn="l" fontAlgn="t"/>
                      <a:r>
                        <a:rPr lang="en-US" sz="1050" b="1" u="none" strike="noStrike">
                          <a:effectLst/>
                        </a:rPr>
                        <a:t>4133</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ΧΗΜΙΚΗ ΜΗΧΑΝΙΚΗ (ΤΕΠΑΚ)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390</a:t>
                      </a:r>
                      <a:endParaRPr lang="en-US" sz="1050" b="1" i="0" u="none" strike="noStrike">
                        <a:solidFill>
                          <a:srgbClr val="000000"/>
                        </a:solidFill>
                        <a:effectLst/>
                        <a:latin typeface="Microsoft Sans Serif"/>
                      </a:endParaRPr>
                    </a:p>
                  </a:txBody>
                  <a:tcPr marL="6285" marR="6285" marT="6285" marB="0"/>
                </a:tc>
              </a:tr>
              <a:tr h="338159">
                <a:tc>
                  <a:txBody>
                    <a:bodyPr/>
                    <a:lstStyle/>
                    <a:p>
                      <a:pPr algn="l" fontAlgn="t"/>
                      <a:r>
                        <a:rPr lang="en-US" sz="1050" b="1" u="none" strike="noStrike">
                          <a:effectLst/>
                        </a:rPr>
                        <a:t>4131</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ΓΕΩΠΟΝΙΚΩΝ ΕΠΙΣΤΗΜΩΝ  ΒΙΟΤΕΧΝΟΛΟΓΙΑΣ ΚΑΙ ΕΠΙΣΤΗΜΗΣ ΤΡΟΦΙΜΩΝ (ΚΑΤΕΥΘΥΝΣΗ ΕΠΙΣΤΗΜΗΣ ΚΑΙ ΤΕΧΝΟΛΟΓΙΑΣ</a:t>
                      </a:r>
                      <a:br>
                        <a:rPr lang="el-GR" sz="1050" b="1" u="none" strike="noStrike">
                          <a:effectLst/>
                        </a:rPr>
                      </a:br>
                      <a:r>
                        <a:rPr lang="el-GR" sz="1050" b="1" u="none" strike="noStrike">
                          <a:effectLst/>
                        </a:rPr>
                        <a:t>ΤΡΟΦΙΜΩΝ) (ΤΕΠΑΚ)</a:t>
                      </a:r>
                      <a:endParaRPr lang="el-GR" sz="1050" b="1" i="0" u="none" strike="noStrike">
                        <a:solidFill>
                          <a:srgbClr val="000000"/>
                        </a:solidFill>
                        <a:effectLst/>
                        <a:latin typeface="Times New Roman"/>
                      </a:endParaRPr>
                    </a:p>
                  </a:txBody>
                  <a:tcPr marL="6285" marR="6285" marT="6285" marB="0"/>
                </a:tc>
                <a:tc>
                  <a:txBody>
                    <a:bodyPr/>
                    <a:lstStyle/>
                    <a:p>
                      <a:pPr algn="ctr" fontAlgn="t"/>
                      <a:r>
                        <a:rPr lang="en-US" sz="1050" b="1" u="none" strike="noStrike">
                          <a:effectLst/>
                        </a:rPr>
                        <a:t>337</a:t>
                      </a:r>
                      <a:endParaRPr lang="en-US" sz="1050" b="1" i="0" u="none" strike="noStrike">
                        <a:solidFill>
                          <a:srgbClr val="000000"/>
                        </a:solidFill>
                        <a:effectLst/>
                        <a:latin typeface="Microsoft Sans Serif"/>
                      </a:endParaRPr>
                    </a:p>
                  </a:txBody>
                  <a:tcPr marL="6285" marR="6285" marT="6285" marB="0"/>
                </a:tc>
              </a:tr>
              <a:tr h="338159">
                <a:tc>
                  <a:txBody>
                    <a:bodyPr/>
                    <a:lstStyle/>
                    <a:p>
                      <a:pPr algn="l" fontAlgn="t"/>
                      <a:r>
                        <a:rPr lang="en-US" sz="1050" b="1" u="none" strike="noStrike">
                          <a:effectLst/>
                        </a:rPr>
                        <a:t>4130</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ΓΕΩΠΟΝΙΚΩΝ ΕΠΙΣΤΗΜΩΝ  ΒΙΟΤΕΧΝΟΛΟΓΙΑΣ ΚΑΙ ΕΠΙΣΤΗΜΗΣ ΤΡΟΦΙΜΩΝ (ΚΑΤΕΥΘΥΝΣΗ ΕΠΙΣΤΗΜΗΣ ΚΑΙ ΤΕΧΝΟΛΟΓΙΑΣ ΦΥΤΙΚΗΣ ΠΑΡΑΓΩΓΗΣ) (ΤΕΠΑΚ)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301</a:t>
                      </a:r>
                      <a:endParaRPr lang="en-US" sz="1050" b="1" i="0" u="none" strike="noStrike">
                        <a:solidFill>
                          <a:srgbClr val="000000"/>
                        </a:solidFill>
                        <a:effectLst/>
                        <a:latin typeface="Microsoft Sans Serif"/>
                      </a:endParaRPr>
                    </a:p>
                  </a:txBody>
                  <a:tcPr marL="6285" marR="6285" marT="6285" marB="0"/>
                </a:tc>
              </a:tr>
              <a:tr h="227534">
                <a:tc>
                  <a:txBody>
                    <a:bodyPr/>
                    <a:lstStyle/>
                    <a:p>
                      <a:pPr algn="l" fontAlgn="t"/>
                      <a:r>
                        <a:rPr lang="en-US" sz="1050" b="1" u="none" strike="noStrike">
                          <a:effectLst/>
                        </a:rPr>
                        <a:t>4108</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ΑΡΧΙΤΕΚΤΟΝΙΚΗΣ (ΕΝΟΠΟΙΗΜΕΝΟΣ ΤΙΤΛΟΣ ΣΠΟΥΔΩΝ ΜΕΤΑΠΤΥΧΙΑΚΟΥ ΕΠΙΠΕΔΟΥ) (Π.Κ)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300</a:t>
                      </a:r>
                      <a:endParaRPr lang="en-US" sz="1050" b="1" i="0" u="none" strike="noStrike">
                        <a:solidFill>
                          <a:srgbClr val="000000"/>
                        </a:solidFill>
                        <a:effectLst/>
                        <a:latin typeface="Microsoft Sans Serif"/>
                      </a:endParaRPr>
                    </a:p>
                  </a:txBody>
                  <a:tcPr marL="6285" marR="6285" marT="6285" marB="0"/>
                </a:tc>
              </a:tr>
              <a:tr h="331873">
                <a:tc>
                  <a:txBody>
                    <a:bodyPr/>
                    <a:lstStyle/>
                    <a:p>
                      <a:pPr algn="l" fontAlgn="t"/>
                      <a:r>
                        <a:rPr lang="en-US" sz="1050" b="1" u="none" strike="noStrike">
                          <a:effectLst/>
                        </a:rPr>
                        <a:t>4601</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ΣΧΟΛΗ ΜΟΝΙΜΩΝ ΥΠΑΞΙΩΜΑΤΙΚΩΝ ΣΤΡΑΤΟΥ ΞΗΡΑΣ - ΤΜΗΜΑ ΟΠΛΩΝ</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285</a:t>
                      </a:r>
                      <a:endParaRPr lang="en-US" sz="1050" b="1" i="0" u="none" strike="noStrike">
                        <a:solidFill>
                          <a:srgbClr val="000000"/>
                        </a:solidFill>
                        <a:effectLst/>
                        <a:latin typeface="Microsoft Sans Serif"/>
                      </a:endParaRPr>
                    </a:p>
                  </a:txBody>
                  <a:tcPr marL="6285" marR="6285" marT="6285" marB="0"/>
                </a:tc>
              </a:tr>
              <a:tr h="333130">
                <a:tc>
                  <a:txBody>
                    <a:bodyPr/>
                    <a:lstStyle/>
                    <a:p>
                      <a:pPr algn="l" fontAlgn="t"/>
                      <a:r>
                        <a:rPr lang="en-US" sz="1050" b="1" u="none" strike="noStrike">
                          <a:effectLst/>
                        </a:rPr>
                        <a:t>4602</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ΣΧΟΛΗ ΜΟΝΙΜΩΝ ΥΠΑΞΙΩΜΑΤΙΚΩΝ ΣΤΡΑΤΟΥ ΞΗΡΑΣ - ΤΜΗΜΑ ΣΩΜΑΤΩΝ</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a:effectLst/>
                        </a:rPr>
                        <a:t>277</a:t>
                      </a:r>
                      <a:endParaRPr lang="en-US" sz="1050" b="1" i="0" u="none" strike="noStrike">
                        <a:solidFill>
                          <a:srgbClr val="000000"/>
                        </a:solidFill>
                        <a:effectLst/>
                        <a:latin typeface="Microsoft Sans Serif"/>
                      </a:endParaRPr>
                    </a:p>
                  </a:txBody>
                  <a:tcPr marL="6285" marR="6285" marT="6285" marB="0"/>
                </a:tc>
              </a:tr>
              <a:tr h="338159">
                <a:tc>
                  <a:txBody>
                    <a:bodyPr/>
                    <a:lstStyle/>
                    <a:p>
                      <a:pPr algn="l" fontAlgn="t"/>
                      <a:r>
                        <a:rPr lang="en-US" sz="1050" b="1" u="none" strike="noStrike">
                          <a:effectLst/>
                        </a:rPr>
                        <a:t>4132</a:t>
                      </a:r>
                      <a:endParaRPr lang="en-US" sz="1050" b="1" i="0" u="none" strike="noStrike">
                        <a:solidFill>
                          <a:srgbClr val="000000"/>
                        </a:solidFill>
                        <a:effectLst/>
                        <a:latin typeface="Microsoft Sans Serif"/>
                      </a:endParaRPr>
                    </a:p>
                  </a:txBody>
                  <a:tcPr marL="113139" marR="6285" marT="6285" marB="0"/>
                </a:tc>
                <a:tc>
                  <a:txBody>
                    <a:bodyPr/>
                    <a:lstStyle/>
                    <a:p>
                      <a:pPr algn="l" fontAlgn="t"/>
                      <a:r>
                        <a:rPr lang="el-GR" sz="1050" b="1" u="none" strike="noStrike">
                          <a:effectLst/>
                        </a:rPr>
                        <a:t>ΓΕΩΠΟΝΙΚΩΝ ΕΠΙΣΤΗΜΩΝ  ΒΙΟΤΕΧΝΟΛΟΓΙΑΣ ΚΑΙ ΕΠΙΣΤΗΜΗΣ ΤΡΟΦΙΜΩΝ (ΚΑΤΕΥΘΥΝΣΗ ΖΩΟΤΕΧΝΙΑΣ ΚΑΙ ΓΑΛΑΚΤΟΚΟΜΙΑΣ) (ΤΕΠΑΚ)</a:t>
                      </a:r>
                      <a:endParaRPr lang="el-GR" sz="1050" b="1" i="0" u="none" strike="noStrike">
                        <a:solidFill>
                          <a:srgbClr val="000000"/>
                        </a:solidFill>
                        <a:effectLst/>
                        <a:latin typeface="Microsoft Sans Serif"/>
                      </a:endParaRPr>
                    </a:p>
                  </a:txBody>
                  <a:tcPr marL="6285" marR="6285" marT="6285" marB="0"/>
                </a:tc>
                <a:tc>
                  <a:txBody>
                    <a:bodyPr/>
                    <a:lstStyle/>
                    <a:p>
                      <a:pPr algn="ctr" fontAlgn="t"/>
                      <a:r>
                        <a:rPr lang="en-US" sz="1050" b="1" u="none" strike="noStrike" dirty="0">
                          <a:effectLst/>
                        </a:rPr>
                        <a:t>266</a:t>
                      </a:r>
                      <a:endParaRPr lang="en-US" sz="1050" b="1" i="0" u="none" strike="noStrike" dirty="0">
                        <a:solidFill>
                          <a:srgbClr val="000000"/>
                        </a:solidFill>
                        <a:effectLst/>
                        <a:latin typeface="Microsoft Sans Serif"/>
                      </a:endParaRPr>
                    </a:p>
                  </a:txBody>
                  <a:tcPr marL="6285" marR="6285" marT="6285" marB="0"/>
                </a:tc>
              </a:tr>
            </a:tbl>
          </a:graphicData>
        </a:graphic>
      </p:graphicFrame>
    </p:spTree>
    <p:extLst>
      <p:ext uri="{BB962C8B-B14F-4D97-AF65-F5344CB8AC3E}">
        <p14:creationId xmlns:p14="http://schemas.microsoft.com/office/powerpoint/2010/main" val="548825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Επιλογές υποψηφίων κατά Τμήμα</a:t>
            </a:r>
            <a:br>
              <a:rPr lang="el-GR" dirty="0" smtClean="0"/>
            </a:br>
            <a:r>
              <a:rPr lang="el-GR" dirty="0" smtClean="0"/>
              <a:t>Σπουδών και κατά αριθμό υποψηφίων</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5579036"/>
              </p:ext>
            </p:extLst>
          </p:nvPr>
        </p:nvGraphicFramePr>
        <p:xfrm>
          <a:off x="395536" y="1600200"/>
          <a:ext cx="8352927" cy="4651684"/>
        </p:xfrm>
        <a:graphic>
          <a:graphicData uri="http://schemas.openxmlformats.org/drawingml/2006/table">
            <a:tbl>
              <a:tblPr>
                <a:tableStyleId>{5C22544A-7EE6-4342-B048-85BDC9FD1C3A}</a:tableStyleId>
              </a:tblPr>
              <a:tblGrid>
                <a:gridCol w="870921"/>
                <a:gridCol w="6068737"/>
                <a:gridCol w="1413269"/>
              </a:tblGrid>
              <a:tr h="274953">
                <a:tc>
                  <a:txBody>
                    <a:bodyPr/>
                    <a:lstStyle/>
                    <a:p>
                      <a:pPr algn="ctr" fontAlgn="t"/>
                      <a:r>
                        <a:rPr lang="en-US" sz="1200" b="1" u="none" strike="noStrike" dirty="0">
                          <a:effectLst/>
                        </a:rPr>
                        <a:t>2501</a:t>
                      </a:r>
                      <a:endParaRPr lang="en-US" sz="1200" b="1" i="0" u="none" strike="noStrike" dirty="0">
                        <a:solidFill>
                          <a:srgbClr val="000000"/>
                        </a:solidFill>
                        <a:effectLst/>
                        <a:latin typeface="Microsoft Sans Serif"/>
                      </a:endParaRPr>
                    </a:p>
                  </a:txBody>
                  <a:tcPr marL="5207" marR="5207" marT="5207" marB="0"/>
                </a:tc>
                <a:tc>
                  <a:txBody>
                    <a:bodyPr/>
                    <a:lstStyle/>
                    <a:p>
                      <a:pPr algn="l" fontAlgn="t"/>
                      <a:r>
                        <a:rPr lang="el-GR" sz="1200" b="1" u="none" strike="noStrike" dirty="0">
                          <a:effectLst/>
                        </a:rPr>
                        <a:t>ΣΤΡΑΤΙΩΤΙΚΗ ΣΧΟΛΗ ΕΥΕΛΠΙΔΩΝ - ΤΜΗΜΑ ΟΠΛΩΝ</a:t>
                      </a:r>
                      <a:endParaRPr lang="el-GR" sz="1200" b="1" i="0" u="none" strike="noStrike" dirty="0">
                        <a:solidFill>
                          <a:srgbClr val="000000"/>
                        </a:solidFill>
                        <a:effectLst/>
                        <a:latin typeface="Microsoft Sans Serif"/>
                      </a:endParaRPr>
                    </a:p>
                  </a:txBody>
                  <a:tcPr marL="5207" marR="5207" marT="5207" marB="0"/>
                </a:tc>
                <a:tc>
                  <a:txBody>
                    <a:bodyPr/>
                    <a:lstStyle/>
                    <a:p>
                      <a:pPr algn="ctr" fontAlgn="t"/>
                      <a:r>
                        <a:rPr lang="en-US" sz="1200" b="1" u="none" strike="noStrike">
                          <a:effectLst/>
                        </a:rPr>
                        <a:t>259</a:t>
                      </a:r>
                      <a:endParaRPr lang="en-US" sz="1200" b="1" i="0" u="none" strike="noStrike">
                        <a:solidFill>
                          <a:srgbClr val="000000"/>
                        </a:solidFill>
                        <a:effectLst/>
                        <a:latin typeface="Microsoft Sans Serif"/>
                      </a:endParaRPr>
                    </a:p>
                  </a:txBody>
                  <a:tcPr marL="5207" marR="5207" marT="5207" marB="0"/>
                </a:tc>
              </a:tr>
              <a:tr h="274953">
                <a:tc>
                  <a:txBody>
                    <a:bodyPr/>
                    <a:lstStyle/>
                    <a:p>
                      <a:pPr algn="l" fontAlgn="t"/>
                      <a:r>
                        <a:rPr lang="en-US" sz="1200" b="1" u="none" strike="noStrike">
                          <a:effectLst/>
                        </a:rPr>
                        <a:t>4607</a:t>
                      </a:r>
                      <a:endParaRPr lang="en-US" sz="1200" b="1" i="0" u="none" strike="noStrike">
                        <a:solidFill>
                          <a:srgbClr val="000000"/>
                        </a:solidFill>
                        <a:effectLst/>
                        <a:latin typeface="Microsoft Sans Serif"/>
                      </a:endParaRPr>
                    </a:p>
                  </a:txBody>
                  <a:tcPr marL="93734" marR="5207" marT="5207" marB="0"/>
                </a:tc>
                <a:tc>
                  <a:txBody>
                    <a:bodyPr/>
                    <a:lstStyle/>
                    <a:p>
                      <a:pPr algn="l" fontAlgn="t"/>
                      <a:r>
                        <a:rPr lang="el-GR" sz="1200" b="1" u="none" strike="noStrike">
                          <a:effectLst/>
                        </a:rPr>
                        <a:t>ΣΧΟΛΗ ΜΟΝΙΜΩΝ ΥΠΑΞΙΩΜΑΤΙΚΩΝ ΑΕΡΟΠΟΡΙΑΣ - ΚΑΤΕΥΘΥΝΣΗ ΤΕΧΝΟΛΟΓΙΚΗΣ ΥΠΟΣΤΗΡΙΞΗΣ</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250</a:t>
                      </a:r>
                      <a:endParaRPr lang="en-US" sz="1200" b="1" i="0" u="none" strike="noStrike">
                        <a:solidFill>
                          <a:srgbClr val="000000"/>
                        </a:solidFill>
                        <a:effectLst/>
                        <a:latin typeface="Microsoft Sans Serif"/>
                      </a:endParaRPr>
                    </a:p>
                  </a:txBody>
                  <a:tcPr marL="5207" marR="5207" marT="5207" marB="0"/>
                </a:tc>
              </a:tr>
              <a:tr h="376325">
                <a:tc>
                  <a:txBody>
                    <a:bodyPr/>
                    <a:lstStyle/>
                    <a:p>
                      <a:pPr algn="l" fontAlgn="t"/>
                      <a:r>
                        <a:rPr lang="en-US" sz="1200" b="1" u="none" strike="noStrike">
                          <a:effectLst/>
                        </a:rPr>
                        <a:t>4608</a:t>
                      </a:r>
                      <a:endParaRPr lang="en-US" sz="1200" b="1" i="0" u="none" strike="noStrike">
                        <a:solidFill>
                          <a:srgbClr val="000000"/>
                        </a:solidFill>
                        <a:effectLst/>
                        <a:latin typeface="Microsoft Sans Serif"/>
                      </a:endParaRPr>
                    </a:p>
                  </a:txBody>
                  <a:tcPr marL="93734" marR="5207" marT="5207" marB="0"/>
                </a:tc>
                <a:tc>
                  <a:txBody>
                    <a:bodyPr/>
                    <a:lstStyle/>
                    <a:p>
                      <a:pPr algn="l" fontAlgn="t"/>
                      <a:r>
                        <a:rPr lang="el-GR" sz="1200" b="1" u="none" strike="noStrike">
                          <a:effectLst/>
                        </a:rPr>
                        <a:t>ΣΧΟΛΗ ΜΟΝΙΜΩΝ ΥΠΑΞΙΩΜΑΤΙΚΩΝ ΑΕΡΟΠΟΡΙΑΣ - ΚΑΤΕΥΘΥΝΣΗ ΕΠΙΧΕΙΡΗΣΙΑΚΗΣ ΥΠΟΣΤΗΡΙΞΗΣ</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247</a:t>
                      </a:r>
                      <a:endParaRPr lang="en-US" sz="1200" b="1" i="0" u="none" strike="noStrike">
                        <a:solidFill>
                          <a:srgbClr val="000000"/>
                        </a:solidFill>
                        <a:effectLst/>
                        <a:latin typeface="Microsoft Sans Serif"/>
                      </a:endParaRPr>
                    </a:p>
                  </a:txBody>
                  <a:tcPr marL="5207" marR="5207" marT="5207" marB="0"/>
                </a:tc>
              </a:tr>
              <a:tr h="376325">
                <a:tc>
                  <a:txBody>
                    <a:bodyPr/>
                    <a:lstStyle/>
                    <a:p>
                      <a:pPr algn="l" fontAlgn="t"/>
                      <a:r>
                        <a:rPr lang="en-US" sz="1200" b="1" u="none" strike="noStrike">
                          <a:effectLst/>
                        </a:rPr>
                        <a:t>4609</a:t>
                      </a:r>
                      <a:endParaRPr lang="en-US" sz="1200" b="1" i="0" u="none" strike="noStrike">
                        <a:solidFill>
                          <a:srgbClr val="000000"/>
                        </a:solidFill>
                        <a:effectLst/>
                        <a:latin typeface="Microsoft Sans Serif"/>
                      </a:endParaRPr>
                    </a:p>
                  </a:txBody>
                  <a:tcPr marL="93734" marR="5207" marT="5207" marB="0"/>
                </a:tc>
                <a:tc>
                  <a:txBody>
                    <a:bodyPr/>
                    <a:lstStyle/>
                    <a:p>
                      <a:pPr algn="l" fontAlgn="t"/>
                      <a:r>
                        <a:rPr lang="el-GR" sz="1200" b="1" u="none" strike="noStrike">
                          <a:effectLst/>
                        </a:rPr>
                        <a:t>ΣΧΟΛΗ ΜΟΝΙΜΩΝ ΥΠΑΞΙΩΜΑΤΙΚΩΝ ΑΕΡΟΠΟΡΙΑΣ - ΚΑΤΕΥΘΥΝΣΗ ΔΙΟΙΚΗΤΙΚΗΣ ΚΑΙ ΕΦΟΔΙΑΣΤΙΚΗΣ ΥΠΟΣΤΗΡΙΞΗΣ</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246</a:t>
                      </a:r>
                      <a:endParaRPr lang="en-US" sz="1200" b="1" i="0" u="none" strike="noStrike">
                        <a:solidFill>
                          <a:srgbClr val="000000"/>
                        </a:solidFill>
                        <a:effectLst/>
                        <a:latin typeface="Microsoft Sans Serif"/>
                      </a:endParaRPr>
                    </a:p>
                  </a:txBody>
                  <a:tcPr marL="5207" marR="5207" marT="5207" marB="0"/>
                </a:tc>
              </a:tr>
              <a:tr h="374936">
                <a:tc>
                  <a:txBody>
                    <a:bodyPr/>
                    <a:lstStyle/>
                    <a:p>
                      <a:pPr algn="ctr" fontAlgn="t"/>
                      <a:r>
                        <a:rPr lang="en-US" sz="1200" b="1" u="none" strike="noStrike">
                          <a:effectLst/>
                        </a:rPr>
                        <a:t>2502</a:t>
                      </a:r>
                      <a:endParaRPr lang="en-US" sz="1200" b="1" i="0" u="none" strike="noStrike">
                        <a:solidFill>
                          <a:srgbClr val="000000"/>
                        </a:solidFill>
                        <a:effectLst/>
                        <a:latin typeface="Microsoft Sans Serif"/>
                      </a:endParaRPr>
                    </a:p>
                  </a:txBody>
                  <a:tcPr marL="5207" marR="5207" marT="5207" marB="0"/>
                </a:tc>
                <a:tc>
                  <a:txBody>
                    <a:bodyPr/>
                    <a:lstStyle/>
                    <a:p>
                      <a:pPr algn="l" fontAlgn="t"/>
                      <a:r>
                        <a:rPr lang="el-GR" sz="1200" b="1" u="none" strike="noStrike">
                          <a:effectLst/>
                        </a:rPr>
                        <a:t>ΣΤΡΑΤΙΩΤΙΚΗ ΣΧΟΛΗ ΕΥΕΛΠΙΔΩΝ - ΤΜΗΜΑ ΣΩΜΑΤΩΝ</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238</a:t>
                      </a:r>
                      <a:endParaRPr lang="en-US" sz="1200" b="1" i="0" u="none" strike="noStrike">
                        <a:solidFill>
                          <a:srgbClr val="000000"/>
                        </a:solidFill>
                        <a:effectLst/>
                        <a:latin typeface="Microsoft Sans Serif"/>
                      </a:endParaRPr>
                    </a:p>
                  </a:txBody>
                  <a:tcPr marL="5207" marR="5207" marT="5207" marB="0"/>
                </a:tc>
              </a:tr>
              <a:tr h="374936">
                <a:tc>
                  <a:txBody>
                    <a:bodyPr/>
                    <a:lstStyle/>
                    <a:p>
                      <a:pPr algn="ctr" fontAlgn="t"/>
                      <a:r>
                        <a:rPr lang="en-US" sz="1200" b="1" u="none" strike="noStrike">
                          <a:effectLst/>
                        </a:rPr>
                        <a:t>1105</a:t>
                      </a:r>
                      <a:endParaRPr lang="en-US" sz="1200" b="1" i="0" u="none" strike="noStrike">
                        <a:solidFill>
                          <a:srgbClr val="000000"/>
                        </a:solidFill>
                        <a:effectLst/>
                        <a:latin typeface="Microsoft Sans Serif"/>
                      </a:endParaRPr>
                    </a:p>
                  </a:txBody>
                  <a:tcPr marL="5207" marR="5207" marT="5207" marB="0"/>
                </a:tc>
                <a:tc>
                  <a:txBody>
                    <a:bodyPr/>
                    <a:lstStyle/>
                    <a:p>
                      <a:pPr algn="l" fontAlgn="t"/>
                      <a:r>
                        <a:rPr lang="el-GR" sz="1200" b="1" u="none" strike="noStrike">
                          <a:effectLst/>
                        </a:rPr>
                        <a:t>ΑΓΓΛΙΚΩΝ ΣΠΟΥΔΩΝ (Π.Κ)</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219</a:t>
                      </a:r>
                      <a:endParaRPr lang="en-US" sz="1200" b="1" i="0" u="none" strike="noStrike">
                        <a:solidFill>
                          <a:srgbClr val="000000"/>
                        </a:solidFill>
                        <a:effectLst/>
                        <a:latin typeface="Microsoft Sans Serif"/>
                      </a:endParaRPr>
                    </a:p>
                  </a:txBody>
                  <a:tcPr marL="5207" marR="5207" marT="5207" marB="0"/>
                </a:tc>
              </a:tr>
              <a:tr h="376325">
                <a:tc>
                  <a:txBody>
                    <a:bodyPr/>
                    <a:lstStyle/>
                    <a:p>
                      <a:pPr algn="l" fontAlgn="t"/>
                      <a:r>
                        <a:rPr lang="en-US" sz="1200" b="1" u="none" strike="noStrike" dirty="0">
                          <a:effectLst/>
                        </a:rPr>
                        <a:t>4603</a:t>
                      </a:r>
                      <a:endParaRPr lang="en-US" sz="1200" b="1" i="0" u="none" strike="noStrike" dirty="0">
                        <a:solidFill>
                          <a:srgbClr val="000000"/>
                        </a:solidFill>
                        <a:effectLst/>
                        <a:latin typeface="Microsoft Sans Serif"/>
                      </a:endParaRPr>
                    </a:p>
                  </a:txBody>
                  <a:tcPr marL="93734" marR="5207" marT="5207" marB="0"/>
                </a:tc>
                <a:tc>
                  <a:txBody>
                    <a:bodyPr/>
                    <a:lstStyle/>
                    <a:p>
                      <a:pPr algn="l" fontAlgn="t"/>
                      <a:r>
                        <a:rPr lang="el-GR" sz="1200" b="1" u="none" strike="noStrike" dirty="0">
                          <a:effectLst/>
                        </a:rPr>
                        <a:t>ΣΧΟΛΗ ΜΟΝΙΜΩΝ ΥΠΑΞΙΩΜΑΤΙΚΩΝ ΝΑΥΤΙΚΟΥ</a:t>
                      </a:r>
                      <a:endParaRPr lang="el-GR" sz="1200" b="1" i="0" u="none" strike="noStrike" dirty="0">
                        <a:solidFill>
                          <a:srgbClr val="000000"/>
                        </a:solidFill>
                        <a:effectLst/>
                        <a:latin typeface="Microsoft Sans Serif"/>
                      </a:endParaRPr>
                    </a:p>
                  </a:txBody>
                  <a:tcPr marL="5207" marR="5207" marT="5207" marB="0"/>
                </a:tc>
                <a:tc>
                  <a:txBody>
                    <a:bodyPr/>
                    <a:lstStyle/>
                    <a:p>
                      <a:pPr algn="ctr" fontAlgn="t"/>
                      <a:r>
                        <a:rPr lang="en-US" sz="1200" b="1" u="none" strike="noStrike">
                          <a:effectLst/>
                        </a:rPr>
                        <a:t>215</a:t>
                      </a:r>
                      <a:endParaRPr lang="en-US" sz="1200" b="1" i="0" u="none" strike="noStrike">
                        <a:solidFill>
                          <a:srgbClr val="000000"/>
                        </a:solidFill>
                        <a:effectLst/>
                        <a:latin typeface="Microsoft Sans Serif"/>
                      </a:endParaRPr>
                    </a:p>
                  </a:txBody>
                  <a:tcPr marL="5207" marR="5207" marT="5207" marB="0"/>
                </a:tc>
              </a:tr>
              <a:tr h="374936">
                <a:tc>
                  <a:txBody>
                    <a:bodyPr/>
                    <a:lstStyle/>
                    <a:p>
                      <a:pPr algn="ctr" fontAlgn="t"/>
                      <a:r>
                        <a:rPr lang="en-US" sz="1200" b="1" u="none" strike="noStrike">
                          <a:effectLst/>
                        </a:rPr>
                        <a:t>1113</a:t>
                      </a:r>
                      <a:endParaRPr lang="en-US" sz="1200" b="1" i="0" u="none" strike="noStrike">
                        <a:solidFill>
                          <a:srgbClr val="000000"/>
                        </a:solidFill>
                        <a:effectLst/>
                        <a:latin typeface="Microsoft Sans Serif"/>
                      </a:endParaRPr>
                    </a:p>
                  </a:txBody>
                  <a:tcPr marL="5207" marR="5207" marT="5207" marB="0"/>
                </a:tc>
                <a:tc>
                  <a:txBody>
                    <a:bodyPr/>
                    <a:lstStyle/>
                    <a:p>
                      <a:pPr algn="l" fontAlgn="t"/>
                      <a:r>
                        <a:rPr lang="el-GR" sz="1200" b="1" u="none" strike="noStrike">
                          <a:effectLst/>
                        </a:rPr>
                        <a:t>ΝΟΜΙΚΗΣ (Π.Κ)</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196</a:t>
                      </a:r>
                      <a:endParaRPr lang="en-US" sz="1200" b="1" i="0" u="none" strike="noStrike">
                        <a:solidFill>
                          <a:srgbClr val="000000"/>
                        </a:solidFill>
                        <a:effectLst/>
                        <a:latin typeface="Microsoft Sans Serif"/>
                      </a:endParaRPr>
                    </a:p>
                  </a:txBody>
                  <a:tcPr marL="5207" marR="5207" marT="5207" marB="0"/>
                </a:tc>
              </a:tr>
              <a:tr h="173234">
                <a:tc>
                  <a:txBody>
                    <a:bodyPr/>
                    <a:lstStyle/>
                    <a:p>
                      <a:pPr algn="ctr" fontAlgn="t"/>
                      <a:r>
                        <a:rPr lang="en-US" sz="1200" b="1" u="none" strike="noStrike">
                          <a:effectLst/>
                        </a:rPr>
                        <a:t>1102</a:t>
                      </a:r>
                      <a:endParaRPr lang="en-US" sz="1200" b="1" i="0" u="none" strike="noStrike">
                        <a:solidFill>
                          <a:srgbClr val="000000"/>
                        </a:solidFill>
                        <a:effectLst/>
                        <a:latin typeface="Microsoft Sans Serif"/>
                      </a:endParaRPr>
                    </a:p>
                  </a:txBody>
                  <a:tcPr marL="5207" marR="5207" marT="5207" marB="0"/>
                </a:tc>
                <a:tc>
                  <a:txBody>
                    <a:bodyPr/>
                    <a:lstStyle/>
                    <a:p>
                      <a:pPr algn="l" fontAlgn="t"/>
                      <a:r>
                        <a:rPr lang="el-GR" sz="1200" b="1" u="none" strike="noStrike">
                          <a:effectLst/>
                        </a:rPr>
                        <a:t>ΙΣΤΟΡΙΑΣ ΚΑΙ ΑΡΧΑΙΟΛΟΓΙΑΣ (Π.Κ)</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176</a:t>
                      </a:r>
                      <a:endParaRPr lang="en-US" sz="1200" b="1" i="0" u="none" strike="noStrike">
                        <a:solidFill>
                          <a:srgbClr val="000000"/>
                        </a:solidFill>
                        <a:effectLst/>
                        <a:latin typeface="Microsoft Sans Serif"/>
                      </a:endParaRPr>
                    </a:p>
                  </a:txBody>
                  <a:tcPr marL="5207" marR="5207" marT="5207" marB="0"/>
                </a:tc>
              </a:tr>
              <a:tr h="274953">
                <a:tc>
                  <a:txBody>
                    <a:bodyPr/>
                    <a:lstStyle/>
                    <a:p>
                      <a:pPr algn="l" fontAlgn="t"/>
                      <a:r>
                        <a:rPr lang="en-US" sz="1200" b="1" u="none" strike="noStrike">
                          <a:effectLst/>
                        </a:rPr>
                        <a:t>2506</a:t>
                      </a:r>
                      <a:endParaRPr lang="en-US" sz="1200" b="1" i="0" u="none" strike="noStrike">
                        <a:solidFill>
                          <a:srgbClr val="000000"/>
                        </a:solidFill>
                        <a:effectLst/>
                        <a:latin typeface="Microsoft Sans Serif"/>
                      </a:endParaRPr>
                    </a:p>
                  </a:txBody>
                  <a:tcPr marL="93734" marR="5207" marT="5207" marB="0"/>
                </a:tc>
                <a:tc>
                  <a:txBody>
                    <a:bodyPr/>
                    <a:lstStyle/>
                    <a:p>
                      <a:pPr algn="l" fontAlgn="t"/>
                      <a:r>
                        <a:rPr lang="el-GR" sz="1200" b="1" u="none" strike="noStrike">
                          <a:effectLst/>
                        </a:rPr>
                        <a:t>ΣΧΟΛΗ ΝΑΥΤΙΚΩΝ ΔΟΚΙΜΩΝ - ΤΜΗΜΑ ΜΑΧΙΜΩΝ</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175</a:t>
                      </a:r>
                      <a:endParaRPr lang="en-US" sz="1200" b="1" i="0" u="none" strike="noStrike">
                        <a:solidFill>
                          <a:srgbClr val="000000"/>
                        </a:solidFill>
                        <a:effectLst/>
                        <a:latin typeface="Microsoft Sans Serif"/>
                      </a:endParaRPr>
                    </a:p>
                  </a:txBody>
                  <a:tcPr marL="5207" marR="5207" marT="5207" marB="0"/>
                </a:tc>
              </a:tr>
              <a:tr h="275995">
                <a:tc>
                  <a:txBody>
                    <a:bodyPr/>
                    <a:lstStyle/>
                    <a:p>
                      <a:pPr algn="ctr" fontAlgn="t"/>
                      <a:r>
                        <a:rPr lang="en-US" sz="1200" b="1" u="none" strike="noStrike">
                          <a:effectLst/>
                        </a:rPr>
                        <a:t>1103</a:t>
                      </a:r>
                      <a:endParaRPr lang="en-US" sz="1200" b="1" i="0" u="none" strike="noStrike">
                        <a:solidFill>
                          <a:srgbClr val="000000"/>
                        </a:solidFill>
                        <a:effectLst/>
                        <a:latin typeface="Microsoft Sans Serif"/>
                      </a:endParaRPr>
                    </a:p>
                  </a:txBody>
                  <a:tcPr marL="5207" marR="5207" marT="5207" marB="0"/>
                </a:tc>
                <a:tc>
                  <a:txBody>
                    <a:bodyPr/>
                    <a:lstStyle/>
                    <a:p>
                      <a:pPr algn="l" fontAlgn="t"/>
                      <a:r>
                        <a:rPr lang="el-GR" sz="1200" b="1" u="none" strike="noStrike">
                          <a:effectLst/>
                        </a:rPr>
                        <a:t>ΚΛΑΣΙΚΩΝ ΣΠΟΥΔΩΝ ΚΑΙ ΦΙΛΟΣΟΦΙΑΣ (ΚΛΑΣΙΚΕΣ ΣΠΟΥΔΕΣ) (Π.Κ)</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174</a:t>
                      </a:r>
                      <a:endParaRPr lang="en-US" sz="1200" b="1" i="0" u="none" strike="noStrike">
                        <a:solidFill>
                          <a:srgbClr val="000000"/>
                        </a:solidFill>
                        <a:effectLst/>
                        <a:latin typeface="Microsoft Sans Serif"/>
                      </a:endParaRPr>
                    </a:p>
                  </a:txBody>
                  <a:tcPr marL="5207" marR="5207" marT="5207" marB="0"/>
                </a:tc>
              </a:tr>
              <a:tr h="173234">
                <a:tc>
                  <a:txBody>
                    <a:bodyPr/>
                    <a:lstStyle/>
                    <a:p>
                      <a:pPr algn="l" fontAlgn="t"/>
                      <a:r>
                        <a:rPr lang="en-US" sz="1200" b="1" u="none" strike="noStrike">
                          <a:effectLst/>
                        </a:rPr>
                        <a:t>2511</a:t>
                      </a:r>
                      <a:endParaRPr lang="en-US" sz="1200" b="1" i="0" u="none" strike="noStrike">
                        <a:solidFill>
                          <a:srgbClr val="000000"/>
                        </a:solidFill>
                        <a:effectLst/>
                        <a:latin typeface="Microsoft Sans Serif"/>
                      </a:endParaRPr>
                    </a:p>
                  </a:txBody>
                  <a:tcPr marL="93734" marR="5207" marT="5207" marB="0"/>
                </a:tc>
                <a:tc>
                  <a:txBody>
                    <a:bodyPr/>
                    <a:lstStyle/>
                    <a:p>
                      <a:pPr algn="l" fontAlgn="t"/>
                      <a:r>
                        <a:rPr lang="el-GR" sz="1200" b="1" u="none" strike="noStrike">
                          <a:effectLst/>
                        </a:rPr>
                        <a:t>ΣΧΟΛΗ ΙΚΑΡΩΝ - ΤΜΗΜΑ ΜΗΧΑΝΙΚΩΝ</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174</a:t>
                      </a:r>
                      <a:endParaRPr lang="en-US" sz="1200" b="1" i="0" u="none" strike="noStrike">
                        <a:solidFill>
                          <a:srgbClr val="000000"/>
                        </a:solidFill>
                        <a:effectLst/>
                        <a:latin typeface="Microsoft Sans Serif"/>
                      </a:endParaRPr>
                    </a:p>
                  </a:txBody>
                  <a:tcPr marL="5207" marR="5207" marT="5207" marB="0"/>
                </a:tc>
              </a:tr>
              <a:tr h="274953">
                <a:tc>
                  <a:txBody>
                    <a:bodyPr/>
                    <a:lstStyle/>
                    <a:p>
                      <a:pPr algn="l" fontAlgn="t"/>
                      <a:r>
                        <a:rPr lang="en-US" sz="1200" b="1" u="none" strike="noStrike">
                          <a:effectLst/>
                        </a:rPr>
                        <a:t>2507</a:t>
                      </a:r>
                      <a:endParaRPr lang="en-US" sz="1200" b="1" i="0" u="none" strike="noStrike">
                        <a:solidFill>
                          <a:srgbClr val="000000"/>
                        </a:solidFill>
                        <a:effectLst/>
                        <a:latin typeface="Microsoft Sans Serif"/>
                      </a:endParaRPr>
                    </a:p>
                  </a:txBody>
                  <a:tcPr marL="93734" marR="5207" marT="5207" marB="0"/>
                </a:tc>
                <a:tc>
                  <a:txBody>
                    <a:bodyPr/>
                    <a:lstStyle/>
                    <a:p>
                      <a:pPr algn="l" fontAlgn="t"/>
                      <a:r>
                        <a:rPr lang="el-GR" sz="1200" b="1" u="none" strike="noStrike">
                          <a:effectLst/>
                        </a:rPr>
                        <a:t>ΣΧΟΛΗ ΝΑΥΤΙΚΩΝ ΔΟΚΙΜΩΝ - ΤΜΗΜΑ ΜΗΧΑΝΙΚΩΝ</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163</a:t>
                      </a:r>
                      <a:endParaRPr lang="en-US" sz="1200" b="1" i="0" u="none" strike="noStrike">
                        <a:solidFill>
                          <a:srgbClr val="000000"/>
                        </a:solidFill>
                        <a:effectLst/>
                        <a:latin typeface="Microsoft Sans Serif"/>
                      </a:endParaRPr>
                    </a:p>
                  </a:txBody>
                  <a:tcPr marL="5207" marR="5207" marT="5207" marB="0"/>
                </a:tc>
              </a:tr>
              <a:tr h="274953">
                <a:tc>
                  <a:txBody>
                    <a:bodyPr/>
                    <a:lstStyle/>
                    <a:p>
                      <a:pPr algn="l" fontAlgn="t"/>
                      <a:r>
                        <a:rPr lang="en-US" sz="1200" b="1" u="none" strike="noStrike">
                          <a:effectLst/>
                        </a:rPr>
                        <a:t>2514</a:t>
                      </a:r>
                      <a:endParaRPr lang="en-US" sz="1200" b="1" i="0" u="none" strike="noStrike">
                        <a:solidFill>
                          <a:srgbClr val="000000"/>
                        </a:solidFill>
                        <a:effectLst/>
                        <a:latin typeface="Microsoft Sans Serif"/>
                      </a:endParaRPr>
                    </a:p>
                  </a:txBody>
                  <a:tcPr marL="93734" marR="5207" marT="5207" marB="0"/>
                </a:tc>
                <a:tc>
                  <a:txBody>
                    <a:bodyPr/>
                    <a:lstStyle/>
                    <a:p>
                      <a:pPr algn="l" fontAlgn="t"/>
                      <a:r>
                        <a:rPr lang="el-GR" sz="1200" b="1" u="none" strike="noStrike">
                          <a:effectLst/>
                        </a:rPr>
                        <a:t>ΣΧΟΛΗ ΙΚΑΡΩΝ - ΤΜΗΜΑ ΕΡΕΥΝΑΣ ΠΛΗΡΟΦΟΡΙΚΗΣ</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a:effectLst/>
                        </a:rPr>
                        <a:t>159</a:t>
                      </a:r>
                      <a:endParaRPr lang="en-US" sz="1200" b="1" i="0" u="none" strike="noStrike">
                        <a:solidFill>
                          <a:srgbClr val="000000"/>
                        </a:solidFill>
                        <a:effectLst/>
                        <a:latin typeface="Microsoft Sans Serif"/>
                      </a:endParaRPr>
                    </a:p>
                  </a:txBody>
                  <a:tcPr marL="5207" marR="5207" marT="5207" marB="0"/>
                </a:tc>
              </a:tr>
              <a:tr h="274953">
                <a:tc>
                  <a:txBody>
                    <a:bodyPr/>
                    <a:lstStyle/>
                    <a:p>
                      <a:pPr algn="ctr" fontAlgn="t"/>
                      <a:r>
                        <a:rPr lang="en-US" sz="1200" b="1" u="none" strike="noStrike">
                          <a:effectLst/>
                        </a:rPr>
                        <a:t>1101</a:t>
                      </a:r>
                      <a:endParaRPr lang="en-US" sz="1200" b="1" i="0" u="none" strike="noStrike">
                        <a:solidFill>
                          <a:srgbClr val="000000"/>
                        </a:solidFill>
                        <a:effectLst/>
                        <a:latin typeface="Microsoft Sans Serif"/>
                      </a:endParaRPr>
                    </a:p>
                  </a:txBody>
                  <a:tcPr marL="5207" marR="5207" marT="5207" marB="0"/>
                </a:tc>
                <a:tc>
                  <a:txBody>
                    <a:bodyPr/>
                    <a:lstStyle/>
                    <a:p>
                      <a:pPr algn="l" fontAlgn="t"/>
                      <a:r>
                        <a:rPr lang="el-GR" sz="1200" b="1" u="none" strike="noStrike">
                          <a:effectLst/>
                        </a:rPr>
                        <a:t>ΒΥΖΑΝΤΙΝΩΝ ΚΑΙ ΝΕΟΕΛΛΗΝΙΚΩΝ ΣΠΟΥΔΩΝ (Π.Κ)</a:t>
                      </a:r>
                      <a:endParaRPr lang="el-GR" sz="1200" b="1" i="0" u="none" strike="noStrike">
                        <a:solidFill>
                          <a:srgbClr val="000000"/>
                        </a:solidFill>
                        <a:effectLst/>
                        <a:latin typeface="Microsoft Sans Serif"/>
                      </a:endParaRPr>
                    </a:p>
                  </a:txBody>
                  <a:tcPr marL="5207" marR="5207" marT="5207" marB="0"/>
                </a:tc>
                <a:tc>
                  <a:txBody>
                    <a:bodyPr/>
                    <a:lstStyle/>
                    <a:p>
                      <a:pPr algn="ctr" fontAlgn="t"/>
                      <a:r>
                        <a:rPr lang="en-US" sz="1200" b="1" u="none" strike="noStrike" dirty="0">
                          <a:effectLst/>
                        </a:rPr>
                        <a:t>153</a:t>
                      </a:r>
                      <a:endParaRPr lang="en-US" sz="1200" b="1" i="0" u="none" strike="noStrike" dirty="0">
                        <a:solidFill>
                          <a:srgbClr val="000000"/>
                        </a:solidFill>
                        <a:effectLst/>
                        <a:latin typeface="Microsoft Sans Serif"/>
                      </a:endParaRPr>
                    </a:p>
                  </a:txBody>
                  <a:tcPr marL="5207" marR="5207" marT="5207" marB="0"/>
                </a:tc>
              </a:tr>
            </a:tbl>
          </a:graphicData>
        </a:graphic>
      </p:graphicFrame>
    </p:spTree>
    <p:extLst>
      <p:ext uri="{BB962C8B-B14F-4D97-AF65-F5344CB8AC3E}">
        <p14:creationId xmlns:p14="http://schemas.microsoft.com/office/powerpoint/2010/main" val="2709697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Επισκόπηση Στατιστικών Υποψηφίων (2020-2024)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8531593"/>
              </p:ext>
            </p:extLst>
          </p:nvPr>
        </p:nvGraphicFramePr>
        <p:xfrm>
          <a:off x="539551" y="1600200"/>
          <a:ext cx="8208912" cy="5060977"/>
        </p:xfrm>
        <a:graphic>
          <a:graphicData uri="http://schemas.openxmlformats.org/drawingml/2006/table">
            <a:tbl>
              <a:tblPr>
                <a:tableStyleId>{69CF1AB2-1976-4502-BF36-3FF5EA218861}</a:tableStyleId>
              </a:tblPr>
              <a:tblGrid>
                <a:gridCol w="1368152"/>
                <a:gridCol w="1368152"/>
                <a:gridCol w="1368152"/>
                <a:gridCol w="1368152"/>
                <a:gridCol w="1368152"/>
                <a:gridCol w="1368152"/>
              </a:tblGrid>
              <a:tr h="162279">
                <a:tc>
                  <a:txBody>
                    <a:bodyPr/>
                    <a:lstStyle/>
                    <a:p>
                      <a:pPr algn="ctr" fontAlgn="b"/>
                      <a:endParaRPr lang="en-US" sz="900" b="0" i="0" u="none" strike="noStrike" dirty="0">
                        <a:solidFill>
                          <a:srgbClr val="000000"/>
                        </a:solidFill>
                        <a:effectLst/>
                        <a:latin typeface="Calibri"/>
                      </a:endParaRPr>
                    </a:p>
                  </a:txBody>
                  <a:tcPr marL="8114" marR="8114" marT="8114" marB="0" anchor="ctr"/>
                </a:tc>
                <a:tc>
                  <a:txBody>
                    <a:bodyPr/>
                    <a:lstStyle/>
                    <a:p>
                      <a:pPr algn="ctr" fontAlgn="b"/>
                      <a:r>
                        <a:rPr lang="en-US" sz="2000" u="none" strike="noStrike" dirty="0">
                          <a:effectLst/>
                        </a:rPr>
                        <a:t>2020</a:t>
                      </a:r>
                      <a:endParaRPr lang="en-US" sz="2000" b="1" i="0" u="none" strike="noStrike" dirty="0">
                        <a:solidFill>
                          <a:srgbClr val="000000"/>
                        </a:solidFill>
                        <a:effectLst/>
                        <a:latin typeface="Calibri"/>
                      </a:endParaRPr>
                    </a:p>
                  </a:txBody>
                  <a:tcPr marL="8114" marR="8114" marT="8114" marB="0" anchor="ctr"/>
                </a:tc>
                <a:tc>
                  <a:txBody>
                    <a:bodyPr/>
                    <a:lstStyle/>
                    <a:p>
                      <a:pPr algn="ctr" fontAlgn="b"/>
                      <a:r>
                        <a:rPr lang="en-US" sz="2000" u="none" strike="noStrike" dirty="0">
                          <a:effectLst/>
                        </a:rPr>
                        <a:t>2021</a:t>
                      </a:r>
                      <a:endParaRPr lang="en-US" sz="2000" b="1" i="0" u="none" strike="noStrike" dirty="0">
                        <a:solidFill>
                          <a:srgbClr val="000000"/>
                        </a:solidFill>
                        <a:effectLst/>
                        <a:latin typeface="Calibri"/>
                      </a:endParaRPr>
                    </a:p>
                  </a:txBody>
                  <a:tcPr marL="8114" marR="8114" marT="8114" marB="0" anchor="ctr"/>
                </a:tc>
                <a:tc>
                  <a:txBody>
                    <a:bodyPr/>
                    <a:lstStyle/>
                    <a:p>
                      <a:pPr algn="ctr" fontAlgn="b"/>
                      <a:r>
                        <a:rPr lang="en-US" sz="2000" u="none" strike="noStrike" dirty="0">
                          <a:effectLst/>
                        </a:rPr>
                        <a:t>2022</a:t>
                      </a:r>
                      <a:endParaRPr lang="en-US" sz="2000" b="1" i="0" u="none" strike="noStrike" dirty="0">
                        <a:solidFill>
                          <a:srgbClr val="000000"/>
                        </a:solidFill>
                        <a:effectLst/>
                        <a:latin typeface="Calibri"/>
                      </a:endParaRPr>
                    </a:p>
                  </a:txBody>
                  <a:tcPr marL="8114" marR="8114" marT="8114" marB="0" anchor="ctr"/>
                </a:tc>
                <a:tc>
                  <a:txBody>
                    <a:bodyPr/>
                    <a:lstStyle/>
                    <a:p>
                      <a:pPr algn="ctr" fontAlgn="b"/>
                      <a:r>
                        <a:rPr lang="en-US" sz="2000" u="none" strike="noStrike" dirty="0">
                          <a:effectLst/>
                        </a:rPr>
                        <a:t>2023</a:t>
                      </a:r>
                      <a:endParaRPr lang="en-US" sz="2000" b="1" i="0" u="none" strike="noStrike" dirty="0">
                        <a:solidFill>
                          <a:srgbClr val="000000"/>
                        </a:solidFill>
                        <a:effectLst/>
                        <a:latin typeface="Calibri"/>
                      </a:endParaRPr>
                    </a:p>
                  </a:txBody>
                  <a:tcPr marL="8114" marR="8114" marT="8114" marB="0" anchor="ctr"/>
                </a:tc>
                <a:tc>
                  <a:txBody>
                    <a:bodyPr/>
                    <a:lstStyle/>
                    <a:p>
                      <a:pPr algn="ctr" fontAlgn="b"/>
                      <a:r>
                        <a:rPr lang="en-US" sz="2000" u="none" strike="noStrike" dirty="0">
                          <a:effectLst/>
                        </a:rPr>
                        <a:t>2024</a:t>
                      </a:r>
                      <a:endParaRPr lang="en-US" sz="2000" b="1" i="0" u="none" strike="noStrike" dirty="0">
                        <a:solidFill>
                          <a:srgbClr val="000000"/>
                        </a:solidFill>
                        <a:effectLst/>
                        <a:latin typeface="Calibri"/>
                      </a:endParaRPr>
                    </a:p>
                  </a:txBody>
                  <a:tcPr marL="8114" marR="8114" marT="8114" marB="0" anchor="ctr"/>
                </a:tc>
              </a:tr>
              <a:tr h="579336">
                <a:tc>
                  <a:txBody>
                    <a:bodyPr/>
                    <a:lstStyle/>
                    <a:p>
                      <a:pPr algn="ctr" fontAlgn="b"/>
                      <a:r>
                        <a:rPr lang="el-GR" sz="1400" u="none" strike="noStrike" dirty="0">
                          <a:effectLst/>
                        </a:rPr>
                        <a:t>Υποψήφιοι για πρόσβαση </a:t>
                      </a:r>
                      <a:r>
                        <a:rPr lang="el-GR" sz="1400" u="none" strike="noStrike" dirty="0" smtClean="0">
                          <a:effectLst/>
                        </a:rPr>
                        <a:t>στα</a:t>
                      </a:r>
                      <a:r>
                        <a:rPr lang="en-US" sz="1400" u="none" strike="noStrike" dirty="0" smtClean="0">
                          <a:effectLst/>
                        </a:rPr>
                        <a:t> </a:t>
                      </a:r>
                      <a:r>
                        <a:rPr lang="el-GR" sz="1400" u="none" strike="noStrike" dirty="0" smtClean="0">
                          <a:effectLst/>
                        </a:rPr>
                        <a:t>Δημόσια ΑΕΙ της Κύπρου και της Ελλάδας</a:t>
                      </a:r>
                    </a:p>
                    <a:p>
                      <a:pPr algn="ctr" fontAlgn="b"/>
                      <a:endParaRPr lang="el-GR"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5465</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5559</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5202</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5250</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5352</a:t>
                      </a:r>
                      <a:endParaRPr lang="en-US" sz="1400" b="0" i="0" u="none" strike="noStrike" dirty="0">
                        <a:solidFill>
                          <a:srgbClr val="000000"/>
                        </a:solidFill>
                        <a:effectLst/>
                        <a:latin typeface="Calibri"/>
                      </a:endParaRPr>
                    </a:p>
                  </a:txBody>
                  <a:tcPr marL="8114" marR="8114" marT="8114" marB="0" anchor="ctr"/>
                </a:tc>
              </a:tr>
              <a:tr h="722142">
                <a:tc>
                  <a:txBody>
                    <a:bodyPr/>
                    <a:lstStyle/>
                    <a:p>
                      <a:pPr algn="ctr" fontAlgn="b"/>
                      <a:r>
                        <a:rPr lang="el-GR" sz="1400" u="none" strike="noStrike" dirty="0">
                          <a:effectLst/>
                        </a:rPr>
                        <a:t>Υποψήφιοι που είναι τελειόφοιτοι.</a:t>
                      </a:r>
                      <a:endParaRPr lang="el-GR"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5136</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5213</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4844</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4859</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a:effectLst/>
                        </a:rPr>
                        <a:t>4939</a:t>
                      </a:r>
                      <a:endParaRPr lang="en-US" sz="1400" b="0" i="0" u="none" strike="noStrike">
                        <a:solidFill>
                          <a:srgbClr val="000000"/>
                        </a:solidFill>
                        <a:effectLst/>
                        <a:latin typeface="Calibri"/>
                      </a:endParaRPr>
                    </a:p>
                  </a:txBody>
                  <a:tcPr marL="8114" marR="8114" marT="8114" marB="0" anchor="ctr"/>
                </a:tc>
              </a:tr>
              <a:tr h="864947">
                <a:tc>
                  <a:txBody>
                    <a:bodyPr/>
                    <a:lstStyle/>
                    <a:p>
                      <a:pPr algn="ctr" fontAlgn="b"/>
                      <a:r>
                        <a:rPr lang="el-GR" sz="1400" u="none" strike="noStrike" dirty="0">
                          <a:effectLst/>
                        </a:rPr>
                        <a:t>Υποψήφιοι που είναι παλαιοί απόφοιτοι</a:t>
                      </a:r>
                      <a:endParaRPr lang="el-GR"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329</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346</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358</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391</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a:effectLst/>
                        </a:rPr>
                        <a:t>413</a:t>
                      </a:r>
                      <a:endParaRPr lang="en-US" sz="1400" b="0" i="0" u="none" strike="noStrike">
                        <a:solidFill>
                          <a:srgbClr val="000000"/>
                        </a:solidFill>
                        <a:effectLst/>
                        <a:latin typeface="Calibri"/>
                      </a:endParaRPr>
                    </a:p>
                  </a:txBody>
                  <a:tcPr marL="8114" marR="8114" marT="8114" marB="0" anchor="ctr"/>
                </a:tc>
              </a:tr>
              <a:tr h="1007753">
                <a:tc>
                  <a:txBody>
                    <a:bodyPr/>
                    <a:lstStyle/>
                    <a:p>
                      <a:pPr algn="ctr" fontAlgn="b"/>
                      <a:r>
                        <a:rPr lang="el-GR" sz="1400" u="none" strike="noStrike" dirty="0">
                          <a:effectLst/>
                        </a:rPr>
                        <a:t>Υποψήφιοι για πρόσβαση στις Στρατιωτικές Σχολές.</a:t>
                      </a:r>
                      <a:endParaRPr lang="el-GR"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653</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522</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437</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488</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482</a:t>
                      </a:r>
                      <a:endParaRPr lang="en-US" sz="1400" b="0" i="0" u="none" strike="noStrike" dirty="0">
                        <a:solidFill>
                          <a:srgbClr val="000000"/>
                        </a:solidFill>
                        <a:effectLst/>
                        <a:latin typeface="Calibri"/>
                      </a:endParaRPr>
                    </a:p>
                  </a:txBody>
                  <a:tcPr marL="8114" marR="8114" marT="8114" marB="0" anchor="ctr"/>
                </a:tc>
              </a:tr>
              <a:tr h="864947">
                <a:tc>
                  <a:txBody>
                    <a:bodyPr/>
                    <a:lstStyle/>
                    <a:p>
                      <a:pPr algn="ctr" fontAlgn="b"/>
                      <a:r>
                        <a:rPr lang="el-GR" sz="1400" u="none" strike="noStrike" dirty="0">
                          <a:effectLst/>
                        </a:rPr>
                        <a:t>Υποψήφιοι  που αιτήθηκαν διευκολύνσεις.</a:t>
                      </a:r>
                      <a:endParaRPr lang="el-GR"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a:effectLst/>
                        </a:rPr>
                        <a:t>545</a:t>
                      </a:r>
                      <a:endParaRPr lang="en-US" sz="1400" b="0" i="0" u="none" strike="noStrike">
                        <a:solidFill>
                          <a:srgbClr val="000000"/>
                        </a:solidFill>
                        <a:effectLst/>
                        <a:latin typeface="Calibri"/>
                      </a:endParaRPr>
                    </a:p>
                  </a:txBody>
                  <a:tcPr marL="8114" marR="8114" marT="8114" marB="0" anchor="ctr"/>
                </a:tc>
                <a:tc>
                  <a:txBody>
                    <a:bodyPr/>
                    <a:lstStyle/>
                    <a:p>
                      <a:pPr algn="ctr" fontAlgn="b"/>
                      <a:r>
                        <a:rPr lang="en-US" sz="1400" u="none" strike="noStrike">
                          <a:effectLst/>
                        </a:rPr>
                        <a:t>561</a:t>
                      </a:r>
                      <a:endParaRPr lang="en-US" sz="1400" b="0" i="0" u="none" strike="noStrike">
                        <a:solidFill>
                          <a:srgbClr val="000000"/>
                        </a:solidFill>
                        <a:effectLst/>
                        <a:latin typeface="Calibri"/>
                      </a:endParaRPr>
                    </a:p>
                  </a:txBody>
                  <a:tcPr marL="8114" marR="8114" marT="8114" marB="0" anchor="ctr"/>
                </a:tc>
                <a:tc>
                  <a:txBody>
                    <a:bodyPr/>
                    <a:lstStyle/>
                    <a:p>
                      <a:pPr algn="ctr" fontAlgn="b"/>
                      <a:r>
                        <a:rPr lang="en-US" sz="1400" u="none" strike="noStrike">
                          <a:effectLst/>
                        </a:rPr>
                        <a:t>540</a:t>
                      </a:r>
                      <a:endParaRPr lang="en-US" sz="1400" b="0" i="0" u="none" strike="noStrike">
                        <a:solidFill>
                          <a:srgbClr val="000000"/>
                        </a:solidFill>
                        <a:effectLst/>
                        <a:latin typeface="Calibri"/>
                      </a:endParaRPr>
                    </a:p>
                  </a:txBody>
                  <a:tcPr marL="8114" marR="8114" marT="8114" marB="0" anchor="ctr"/>
                </a:tc>
                <a:tc>
                  <a:txBody>
                    <a:bodyPr/>
                    <a:lstStyle/>
                    <a:p>
                      <a:pPr algn="ctr" fontAlgn="b"/>
                      <a:r>
                        <a:rPr lang="en-US" sz="1400" u="none" strike="noStrike" dirty="0">
                          <a:effectLst/>
                        </a:rPr>
                        <a:t>554</a:t>
                      </a:r>
                      <a:endParaRPr lang="en-US" sz="1400" b="0" i="0" u="none" strike="noStrike" dirty="0">
                        <a:solidFill>
                          <a:srgbClr val="000000"/>
                        </a:solidFill>
                        <a:effectLst/>
                        <a:latin typeface="Calibri"/>
                      </a:endParaRPr>
                    </a:p>
                  </a:txBody>
                  <a:tcPr marL="8114" marR="8114" marT="8114" marB="0" anchor="ctr"/>
                </a:tc>
                <a:tc>
                  <a:txBody>
                    <a:bodyPr/>
                    <a:lstStyle/>
                    <a:p>
                      <a:pPr algn="ctr" fontAlgn="b"/>
                      <a:r>
                        <a:rPr lang="en-US" sz="1400" u="none" strike="noStrike" dirty="0">
                          <a:effectLst/>
                        </a:rPr>
                        <a:t>564</a:t>
                      </a:r>
                      <a:endParaRPr lang="en-US" sz="1400" b="0" i="0" u="none" strike="noStrike" dirty="0">
                        <a:solidFill>
                          <a:srgbClr val="000000"/>
                        </a:solidFill>
                        <a:effectLst/>
                        <a:latin typeface="Calibri"/>
                      </a:endParaRPr>
                    </a:p>
                  </a:txBody>
                  <a:tcPr marL="8114" marR="8114" marT="8114" marB="0" anchor="ctr"/>
                </a:tc>
              </a:tr>
            </a:tbl>
          </a:graphicData>
        </a:graphic>
      </p:graphicFrame>
    </p:spTree>
    <p:extLst>
      <p:ext uri="{BB962C8B-B14F-4D97-AF65-F5344CB8AC3E}">
        <p14:creationId xmlns:p14="http://schemas.microsoft.com/office/powerpoint/2010/main" val="2703990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Επιλογές υποψηφίων κατά Τμήμα</a:t>
            </a:r>
            <a:br>
              <a:rPr lang="el-GR" dirty="0" smtClean="0"/>
            </a:br>
            <a:r>
              <a:rPr lang="el-GR" dirty="0" smtClean="0"/>
              <a:t>Σπουδών και κατά αριθμό υποψηφίων</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7196314"/>
              </p:ext>
            </p:extLst>
          </p:nvPr>
        </p:nvGraphicFramePr>
        <p:xfrm>
          <a:off x="467544" y="1599278"/>
          <a:ext cx="8208912" cy="4525963"/>
        </p:xfrm>
        <a:graphic>
          <a:graphicData uri="http://schemas.openxmlformats.org/drawingml/2006/table">
            <a:tbl>
              <a:tblPr>
                <a:tableStyleId>{5C22544A-7EE6-4342-B048-85BDC9FD1C3A}</a:tableStyleId>
              </a:tblPr>
              <a:tblGrid>
                <a:gridCol w="855906"/>
                <a:gridCol w="5964104"/>
                <a:gridCol w="1388902"/>
              </a:tblGrid>
              <a:tr h="228704">
                <a:tc>
                  <a:txBody>
                    <a:bodyPr/>
                    <a:lstStyle/>
                    <a:p>
                      <a:pPr algn="ctr" fontAlgn="t"/>
                      <a:r>
                        <a:rPr lang="en-US" sz="1200" b="1" u="none" strike="noStrike" dirty="0">
                          <a:effectLst/>
                        </a:rPr>
                        <a:t>1104</a:t>
                      </a:r>
                      <a:endParaRPr lang="en-US" sz="1200" b="1" i="0" u="none" strike="noStrike" dirty="0">
                        <a:solidFill>
                          <a:srgbClr val="000000"/>
                        </a:solidFill>
                        <a:effectLst/>
                        <a:latin typeface="Microsoft Sans Serif"/>
                      </a:endParaRPr>
                    </a:p>
                  </a:txBody>
                  <a:tcPr marL="6875" marR="6875" marT="6875" marB="0"/>
                </a:tc>
                <a:tc>
                  <a:txBody>
                    <a:bodyPr/>
                    <a:lstStyle/>
                    <a:p>
                      <a:pPr algn="l" fontAlgn="t"/>
                      <a:r>
                        <a:rPr lang="el-GR" sz="1200" b="1" u="none" strike="noStrike">
                          <a:effectLst/>
                        </a:rPr>
                        <a:t>ΚΛΑΣΙΚΩΝ ΣΠΟΥΔΩΝ ΚΑΙ ΦΙΛΟΣΟΦΙΑΣ (ΦΙΛΟΣΟΦΙΑ) (Π.Κ)</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153</a:t>
                      </a:r>
                      <a:endParaRPr lang="en-US" sz="1200" b="1" i="0" u="none" strike="noStrike">
                        <a:solidFill>
                          <a:srgbClr val="000000"/>
                        </a:solidFill>
                        <a:effectLst/>
                        <a:latin typeface="Microsoft Sans Serif"/>
                      </a:endParaRPr>
                    </a:p>
                  </a:txBody>
                  <a:tcPr marL="6875" marR="6875" marT="6875" marB="0"/>
                </a:tc>
              </a:tr>
              <a:tr h="228704">
                <a:tc>
                  <a:txBody>
                    <a:bodyPr/>
                    <a:lstStyle/>
                    <a:p>
                      <a:pPr algn="l" fontAlgn="t"/>
                      <a:r>
                        <a:rPr lang="en-US" sz="1200" b="1" u="none" strike="noStrike">
                          <a:effectLst/>
                        </a:rPr>
                        <a:t>2510</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ΣΧΟΛΗ ΙΚΑΡΩΝ - ΤΜΗΜΑ ΙΠΤΑΜΕΝΩΝ</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142</a:t>
                      </a:r>
                      <a:endParaRPr lang="en-US" sz="1200" b="1" i="0" u="none" strike="noStrike">
                        <a:solidFill>
                          <a:srgbClr val="000000"/>
                        </a:solidFill>
                        <a:effectLst/>
                        <a:latin typeface="Microsoft Sans Serif"/>
                      </a:endParaRPr>
                    </a:p>
                  </a:txBody>
                  <a:tcPr marL="6875" marR="6875" marT="6875" marB="0"/>
                </a:tc>
              </a:tr>
              <a:tr h="228704">
                <a:tc>
                  <a:txBody>
                    <a:bodyPr/>
                    <a:lstStyle/>
                    <a:p>
                      <a:pPr algn="ctr" fontAlgn="t"/>
                      <a:r>
                        <a:rPr lang="en-US" sz="1200" b="1" u="none" strike="noStrike">
                          <a:effectLst/>
                        </a:rPr>
                        <a:t>1116</a:t>
                      </a:r>
                      <a:endParaRPr lang="en-US" sz="1200" b="1" i="0" u="none" strike="noStrike">
                        <a:solidFill>
                          <a:srgbClr val="000000"/>
                        </a:solidFill>
                        <a:effectLst/>
                        <a:latin typeface="Microsoft Sans Serif"/>
                      </a:endParaRPr>
                    </a:p>
                  </a:txBody>
                  <a:tcPr marL="6875" marR="6875" marT="6875" marB="0"/>
                </a:tc>
                <a:tc>
                  <a:txBody>
                    <a:bodyPr/>
                    <a:lstStyle/>
                    <a:p>
                      <a:pPr algn="l" fontAlgn="t"/>
                      <a:r>
                        <a:rPr lang="el-GR" sz="1200" b="1" u="none" strike="noStrike">
                          <a:effectLst/>
                        </a:rPr>
                        <a:t>ΓΑΛΛΙΚΩΝ ΚΑΙ ΕΥΡΩΠΑΙΚΩΝ ΣΠΟΥΔΩΝ (Π.Κ)</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67</a:t>
                      </a:r>
                      <a:endParaRPr lang="en-US" sz="1200" b="1" i="0" u="none" strike="noStrike">
                        <a:solidFill>
                          <a:srgbClr val="000000"/>
                        </a:solidFill>
                        <a:effectLst/>
                        <a:latin typeface="Microsoft Sans Serif"/>
                      </a:endParaRPr>
                    </a:p>
                  </a:txBody>
                  <a:tcPr marL="6875" marR="6875" marT="6875" marB="0"/>
                </a:tc>
              </a:tr>
              <a:tr h="228704">
                <a:tc>
                  <a:txBody>
                    <a:bodyPr/>
                    <a:lstStyle/>
                    <a:p>
                      <a:pPr algn="l" fontAlgn="t"/>
                      <a:r>
                        <a:rPr lang="en-US" sz="1200" b="1" u="none" strike="noStrike">
                          <a:effectLst/>
                        </a:rPr>
                        <a:t>2512</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ΣΧΟΛΗ ΙΚΑΡΩΝ - ΤΜΗΜΑ ΕΛΕΓΚΤΩΝ ΑΕΡΑΜΥΝΑΣ</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56</a:t>
                      </a:r>
                      <a:endParaRPr lang="en-US" sz="1200" b="1" i="0" u="none" strike="noStrike">
                        <a:solidFill>
                          <a:srgbClr val="000000"/>
                        </a:solidFill>
                        <a:effectLst/>
                        <a:latin typeface="Microsoft Sans Serif"/>
                      </a:endParaRPr>
                    </a:p>
                  </a:txBody>
                  <a:tcPr marL="6875" marR="6875" marT="6875" marB="0"/>
                </a:tc>
              </a:tr>
              <a:tr h="248871">
                <a:tc>
                  <a:txBody>
                    <a:bodyPr/>
                    <a:lstStyle/>
                    <a:p>
                      <a:pPr algn="ctr" fontAlgn="t"/>
                      <a:r>
                        <a:rPr lang="en-US" sz="1200" b="1" u="none" strike="noStrike">
                          <a:effectLst/>
                        </a:rPr>
                        <a:t>1502</a:t>
                      </a:r>
                      <a:endParaRPr lang="en-US" sz="1200" b="1" i="0" u="none" strike="noStrike">
                        <a:solidFill>
                          <a:srgbClr val="000000"/>
                        </a:solidFill>
                        <a:effectLst/>
                        <a:latin typeface="Microsoft Sans Serif"/>
                      </a:endParaRPr>
                    </a:p>
                  </a:txBody>
                  <a:tcPr marL="6875" marR="6875" marT="6875" marB="0"/>
                </a:tc>
                <a:tc>
                  <a:txBody>
                    <a:bodyPr/>
                    <a:lstStyle/>
                    <a:p>
                      <a:pPr algn="l" fontAlgn="t"/>
                      <a:r>
                        <a:rPr lang="el-GR" sz="1200" b="1" u="none" strike="noStrike">
                          <a:effectLst/>
                        </a:rPr>
                        <a:t>ΣΤΡΑΤΙΩΤΙΚΗ ΣΧΟΛΗ ΑΞΙΩΜΑΤΙΚΩΝ ΣΩΜΑΤΩΝ - ΤΜΗΜΑ ΨΥΧΟΛΟΓΙΑΣ (ΣΣΑΣ)</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55</a:t>
                      </a:r>
                      <a:endParaRPr lang="en-US" sz="1200" b="1" i="0" u="none" strike="noStrike">
                        <a:solidFill>
                          <a:srgbClr val="000000"/>
                        </a:solidFill>
                        <a:effectLst/>
                        <a:latin typeface="Microsoft Sans Serif"/>
                      </a:endParaRPr>
                    </a:p>
                  </a:txBody>
                  <a:tcPr marL="6875" marR="6875" marT="6875" marB="0"/>
                </a:tc>
              </a:tr>
              <a:tr h="228704">
                <a:tc>
                  <a:txBody>
                    <a:bodyPr/>
                    <a:lstStyle/>
                    <a:p>
                      <a:pPr algn="l" fontAlgn="t"/>
                      <a:r>
                        <a:rPr lang="en-US" sz="1200" b="1" u="none" strike="noStrike">
                          <a:effectLst/>
                        </a:rPr>
                        <a:t>2516</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ΣΧΟΛΗ ΙΚΑΡΩΝ - ΤΜΗΜΑ ΕΦΟΔΙΑΣΤΩΝ</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45</a:t>
                      </a:r>
                      <a:endParaRPr lang="en-US" sz="1200" b="1" i="0" u="none" strike="noStrike">
                        <a:solidFill>
                          <a:srgbClr val="000000"/>
                        </a:solidFill>
                        <a:effectLst/>
                        <a:latin typeface="Microsoft Sans Serif"/>
                      </a:endParaRPr>
                    </a:p>
                  </a:txBody>
                  <a:tcPr marL="6875" marR="6875" marT="6875" marB="0"/>
                </a:tc>
              </a:tr>
              <a:tr h="364369">
                <a:tc>
                  <a:txBody>
                    <a:bodyPr/>
                    <a:lstStyle/>
                    <a:p>
                      <a:pPr algn="l" fontAlgn="t"/>
                      <a:r>
                        <a:rPr lang="en-US" sz="1200" b="1" u="none" strike="noStrike">
                          <a:effectLst/>
                        </a:rPr>
                        <a:t>2513</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ΣΧΟΛΗ ΙΚΑΡΩΝ - ΤΜΗΜΑ ΜΕΤΕΩΡΟΛΟΓΩΝ</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44</a:t>
                      </a:r>
                      <a:endParaRPr lang="en-US" sz="1200" b="1" i="0" u="none" strike="noStrike">
                        <a:solidFill>
                          <a:srgbClr val="000000"/>
                        </a:solidFill>
                        <a:effectLst/>
                        <a:latin typeface="Microsoft Sans Serif"/>
                      </a:endParaRPr>
                    </a:p>
                  </a:txBody>
                  <a:tcPr marL="6875" marR="6875" marT="6875" marB="0"/>
                </a:tc>
              </a:tr>
              <a:tr h="228704">
                <a:tc>
                  <a:txBody>
                    <a:bodyPr/>
                    <a:lstStyle/>
                    <a:p>
                      <a:pPr algn="l" fontAlgn="t"/>
                      <a:r>
                        <a:rPr lang="en-US" sz="1200" b="1" u="none" strike="noStrike">
                          <a:effectLst/>
                        </a:rPr>
                        <a:t>2515</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ΣΧΟΛΗ ΙΚΑΡΩΝ - ΤΜΗΜΑ ΔΙΟΙΚΗΤΙΚΩΝ</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44</a:t>
                      </a:r>
                      <a:endParaRPr lang="en-US" sz="1200" b="1" i="0" u="none" strike="noStrike">
                        <a:solidFill>
                          <a:srgbClr val="000000"/>
                        </a:solidFill>
                        <a:effectLst/>
                        <a:latin typeface="Microsoft Sans Serif"/>
                      </a:endParaRPr>
                    </a:p>
                  </a:txBody>
                  <a:tcPr marL="6875" marR="6875" marT="6875" marB="0"/>
                </a:tc>
              </a:tr>
              <a:tr h="362994">
                <a:tc>
                  <a:txBody>
                    <a:bodyPr/>
                    <a:lstStyle/>
                    <a:p>
                      <a:pPr algn="l" fontAlgn="t"/>
                      <a:r>
                        <a:rPr lang="en-US" sz="1200" b="1" u="none" strike="noStrike">
                          <a:effectLst/>
                        </a:rPr>
                        <a:t>5501</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dirty="0">
                          <a:effectLst/>
                        </a:rPr>
                        <a:t>ΣΤΡΑΤΙΩΤΙΚΗ ΣΧΟΛΗ ΑΞΙΩΜΑΤΙΚΩΝ ΣΩΜΑΤΩΝ - ΤΜΗΜΑ ΟΙΚΟΝΟΜΙΚΟ</a:t>
                      </a:r>
                      <a:endParaRPr lang="el-GR" sz="1200" b="1" i="0" u="none" strike="noStrike" dirty="0">
                        <a:solidFill>
                          <a:srgbClr val="000000"/>
                        </a:solidFill>
                        <a:effectLst/>
                        <a:latin typeface="Microsoft Sans Serif"/>
                      </a:endParaRPr>
                    </a:p>
                  </a:txBody>
                  <a:tcPr marL="6875" marR="6875" marT="6875" marB="0"/>
                </a:tc>
                <a:tc>
                  <a:txBody>
                    <a:bodyPr/>
                    <a:lstStyle/>
                    <a:p>
                      <a:pPr algn="ctr" fontAlgn="t"/>
                      <a:r>
                        <a:rPr lang="en-US" sz="1200" b="1" u="none" strike="noStrike">
                          <a:effectLst/>
                        </a:rPr>
                        <a:t>23</a:t>
                      </a:r>
                      <a:endParaRPr lang="en-US" sz="1200" b="1" i="0" u="none" strike="noStrike">
                        <a:solidFill>
                          <a:srgbClr val="000000"/>
                        </a:solidFill>
                        <a:effectLst/>
                        <a:latin typeface="Microsoft Sans Serif"/>
                      </a:endParaRPr>
                    </a:p>
                  </a:txBody>
                  <a:tcPr marL="6875" marR="6875" marT="6875" marB="0"/>
                </a:tc>
              </a:tr>
              <a:tr h="228704">
                <a:tc>
                  <a:txBody>
                    <a:bodyPr/>
                    <a:lstStyle/>
                    <a:p>
                      <a:pPr algn="l" fontAlgn="t"/>
                      <a:r>
                        <a:rPr lang="en-US" sz="1200" b="1" u="none" strike="noStrike">
                          <a:effectLst/>
                        </a:rPr>
                        <a:t>3501</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ΣΧΟΛΗ ΑΞΙΩΜΑΤΙΚΩΝ ΝΟΣΗΛΕΥΤΙΚΗΣ</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15</a:t>
                      </a:r>
                      <a:endParaRPr lang="en-US" sz="1200" b="1" i="0" u="none" strike="noStrike">
                        <a:solidFill>
                          <a:srgbClr val="000000"/>
                        </a:solidFill>
                        <a:effectLst/>
                        <a:latin typeface="Microsoft Sans Serif"/>
                      </a:endParaRPr>
                    </a:p>
                  </a:txBody>
                  <a:tcPr marL="6875" marR="6875" marT="6875" marB="0"/>
                </a:tc>
              </a:tr>
              <a:tr h="496825">
                <a:tc>
                  <a:txBody>
                    <a:bodyPr/>
                    <a:lstStyle/>
                    <a:p>
                      <a:pPr algn="ctr" fontAlgn="t"/>
                      <a:r>
                        <a:rPr lang="en-US" sz="1200" b="1" u="none" strike="noStrike">
                          <a:effectLst/>
                        </a:rPr>
                        <a:t>1501</a:t>
                      </a:r>
                      <a:endParaRPr lang="en-US" sz="1200" b="1" i="0" u="none" strike="noStrike">
                        <a:solidFill>
                          <a:srgbClr val="000000"/>
                        </a:solidFill>
                        <a:effectLst/>
                        <a:latin typeface="Microsoft Sans Serif"/>
                      </a:endParaRPr>
                    </a:p>
                  </a:txBody>
                  <a:tcPr marL="6875" marR="6875" marT="6875" marB="0"/>
                </a:tc>
                <a:tc>
                  <a:txBody>
                    <a:bodyPr/>
                    <a:lstStyle/>
                    <a:p>
                      <a:pPr algn="l" fontAlgn="t"/>
                      <a:r>
                        <a:rPr lang="el-GR" sz="1200" b="1" u="none" strike="noStrike">
                          <a:effectLst/>
                        </a:rPr>
                        <a:t>ΣΤΡΑΤΙΩΤΙΚΗ ΣΧΟΛΗ ΑΞΙΩΜΑΤΙΚΩΝ ΣΩΜΑΤΩΝ - ΤΜΗΜΑ ΝΟΜΙΚΩΝ ΣΥΜΒΟΥΛΩΝ</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12</a:t>
                      </a:r>
                      <a:endParaRPr lang="en-US" sz="1200" b="1" i="0" u="none" strike="noStrike">
                        <a:solidFill>
                          <a:srgbClr val="000000"/>
                        </a:solidFill>
                        <a:effectLst/>
                        <a:latin typeface="Microsoft Sans Serif"/>
                      </a:endParaRPr>
                    </a:p>
                  </a:txBody>
                  <a:tcPr marL="6875" marR="6875" marT="6875" marB="0"/>
                </a:tc>
              </a:tr>
              <a:tr h="362994">
                <a:tc>
                  <a:txBody>
                    <a:bodyPr/>
                    <a:lstStyle/>
                    <a:p>
                      <a:pPr algn="l" fontAlgn="t"/>
                      <a:r>
                        <a:rPr lang="en-US" sz="1200" b="1" u="none" strike="noStrike">
                          <a:effectLst/>
                        </a:rPr>
                        <a:t>3502</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ΣΤΡΑΤΙΩΤΙΚΗ ΣΧΟΛΗ ΑΞΙΩΜΑΤΙΚΩΝ ΣΩΜΑΤΩΝ - ΤΜΗΜΑ ΙΑΤΡΙΚΟ</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5</a:t>
                      </a:r>
                      <a:endParaRPr lang="en-US" sz="1200" b="1" i="0" u="none" strike="noStrike">
                        <a:solidFill>
                          <a:srgbClr val="000000"/>
                        </a:solidFill>
                        <a:effectLst/>
                        <a:latin typeface="Microsoft Sans Serif"/>
                      </a:endParaRPr>
                    </a:p>
                  </a:txBody>
                  <a:tcPr marL="6875" marR="6875" marT="6875" marB="0"/>
                </a:tc>
              </a:tr>
              <a:tr h="362994">
                <a:tc>
                  <a:txBody>
                    <a:bodyPr/>
                    <a:lstStyle/>
                    <a:p>
                      <a:pPr algn="l" fontAlgn="t"/>
                      <a:r>
                        <a:rPr lang="en-US" sz="1200" b="1" u="none" strike="noStrike">
                          <a:effectLst/>
                        </a:rPr>
                        <a:t>3503</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ΣΤΡΑΤΙΩΤΙΚΗ ΣΧΟΛΗ ΑΞΙΩΜΑΤΙΚΩΝ ΣΩΜΑΤΩΝ - ΤΜΗΜΑ ΟΔΟΝΤΙΑΤΡΙΚΟ</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5</a:t>
                      </a:r>
                      <a:endParaRPr lang="en-US" sz="1200" b="1" i="0" u="none" strike="noStrike">
                        <a:solidFill>
                          <a:srgbClr val="000000"/>
                        </a:solidFill>
                        <a:effectLst/>
                        <a:latin typeface="Microsoft Sans Serif"/>
                      </a:endParaRPr>
                    </a:p>
                  </a:txBody>
                  <a:tcPr marL="6875" marR="6875" marT="6875" marB="0"/>
                </a:tc>
              </a:tr>
              <a:tr h="362994">
                <a:tc>
                  <a:txBody>
                    <a:bodyPr/>
                    <a:lstStyle/>
                    <a:p>
                      <a:pPr algn="l" fontAlgn="t"/>
                      <a:r>
                        <a:rPr lang="en-US" sz="1200" b="1" u="none" strike="noStrike">
                          <a:effectLst/>
                        </a:rPr>
                        <a:t>3504</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ΣΤΡΑΤΙΩΤΙΚΗ ΣΧΟΛΗ ΑΞΙΩΜΑΤΙΚΩΝ ΣΩΜΑΤΩΝ - ΤΜΗΜΑ ΚΤΗΝΙΑΤΡΙΚΟ</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a:effectLst/>
                        </a:rPr>
                        <a:t>5</a:t>
                      </a:r>
                      <a:endParaRPr lang="en-US" sz="1200" b="1" i="0" u="none" strike="noStrike">
                        <a:solidFill>
                          <a:srgbClr val="000000"/>
                        </a:solidFill>
                        <a:effectLst/>
                        <a:latin typeface="Microsoft Sans Serif"/>
                      </a:endParaRPr>
                    </a:p>
                  </a:txBody>
                  <a:tcPr marL="6875" marR="6875" marT="6875" marB="0"/>
                </a:tc>
              </a:tr>
              <a:tr h="362994">
                <a:tc>
                  <a:txBody>
                    <a:bodyPr/>
                    <a:lstStyle/>
                    <a:p>
                      <a:pPr algn="l" fontAlgn="t"/>
                      <a:r>
                        <a:rPr lang="en-US" sz="1200" b="1" u="none" strike="noStrike">
                          <a:effectLst/>
                        </a:rPr>
                        <a:t>3505</a:t>
                      </a:r>
                      <a:endParaRPr lang="en-US" sz="1200" b="1" i="0" u="none" strike="noStrike">
                        <a:solidFill>
                          <a:srgbClr val="000000"/>
                        </a:solidFill>
                        <a:effectLst/>
                        <a:latin typeface="Microsoft Sans Serif"/>
                      </a:endParaRPr>
                    </a:p>
                  </a:txBody>
                  <a:tcPr marL="123748" marR="6875" marT="6875" marB="0"/>
                </a:tc>
                <a:tc>
                  <a:txBody>
                    <a:bodyPr/>
                    <a:lstStyle/>
                    <a:p>
                      <a:pPr algn="l" fontAlgn="t"/>
                      <a:r>
                        <a:rPr lang="el-GR" sz="1200" b="1" u="none" strike="noStrike">
                          <a:effectLst/>
                        </a:rPr>
                        <a:t>ΣΤΡΑΤΙΩΤΙΚΗ ΣΧΟΛΗ ΑΞΙΩΜΑΤΙΚΩΝ ΣΩΜΑΤΩΝ - ΤΜΗΜΑ ΦΑΡΜΑΚΕΥΤΙΚΟ</a:t>
                      </a:r>
                      <a:endParaRPr lang="el-GR" sz="1200" b="1" i="0" u="none" strike="noStrike">
                        <a:solidFill>
                          <a:srgbClr val="000000"/>
                        </a:solidFill>
                        <a:effectLst/>
                        <a:latin typeface="Microsoft Sans Serif"/>
                      </a:endParaRPr>
                    </a:p>
                  </a:txBody>
                  <a:tcPr marL="6875" marR="6875" marT="6875" marB="0"/>
                </a:tc>
                <a:tc>
                  <a:txBody>
                    <a:bodyPr/>
                    <a:lstStyle/>
                    <a:p>
                      <a:pPr algn="ctr" fontAlgn="t"/>
                      <a:r>
                        <a:rPr lang="en-US" sz="1200" b="1" u="none" strike="noStrike" dirty="0">
                          <a:effectLst/>
                        </a:rPr>
                        <a:t>5</a:t>
                      </a:r>
                      <a:endParaRPr lang="en-US" sz="1200" b="1" i="0" u="none" strike="noStrike" dirty="0">
                        <a:solidFill>
                          <a:srgbClr val="000000"/>
                        </a:solidFill>
                        <a:effectLst/>
                        <a:latin typeface="Microsoft Sans Serif"/>
                      </a:endParaRPr>
                    </a:p>
                  </a:txBody>
                  <a:tcPr marL="6875" marR="6875" marT="6875" marB="0"/>
                </a:tc>
              </a:tr>
            </a:tbl>
          </a:graphicData>
        </a:graphic>
      </p:graphicFrame>
    </p:spTree>
    <p:extLst>
      <p:ext uri="{BB962C8B-B14F-4D97-AF65-F5344CB8AC3E}">
        <p14:creationId xmlns:p14="http://schemas.microsoft.com/office/powerpoint/2010/main" val="1952159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Συμπεράσματα επιλογών υποψηφίων κατά Τμήμα Σπουδών</a:t>
            </a:r>
            <a:endParaRPr lang="en-US" sz="3200" dirty="0"/>
          </a:p>
        </p:txBody>
      </p:sp>
      <p:sp>
        <p:nvSpPr>
          <p:cNvPr id="3" name="Content Placeholder 2"/>
          <p:cNvSpPr>
            <a:spLocks noGrp="1"/>
          </p:cNvSpPr>
          <p:nvPr>
            <p:ph idx="1"/>
          </p:nvPr>
        </p:nvSpPr>
        <p:spPr/>
        <p:txBody>
          <a:bodyPr>
            <a:normAutofit fontScale="47500" lnSpcReduction="20000"/>
          </a:bodyPr>
          <a:lstStyle/>
          <a:p>
            <a:r>
              <a:rPr lang="el-GR" b="1" dirty="0" smtClean="0">
                <a:solidFill>
                  <a:srgbClr val="FF0000"/>
                </a:solidFill>
              </a:rPr>
              <a:t>Ποικιλία Προτιμήσεων: </a:t>
            </a:r>
            <a:r>
              <a:rPr lang="el-GR" dirty="0" smtClean="0"/>
              <a:t>Οι υποψήφιοι επιλέγουν μια μεγάλη ποικιλία σχολών, που καλύπτουν ευρύ φάσμα επιστημονικών και επαγγελματικών τομέων. Αυτό δείχνει ότι οι μαθητές αναζητούν ευκαιρίες σε διαφορετικούς τομείς, από τις ανθρωπιστικές σπουδές μέχρι τις τεχνολογικές και τις υγειονομικές επιστήμες.</a:t>
            </a:r>
          </a:p>
          <a:p>
            <a:r>
              <a:rPr lang="el-GR" b="1" dirty="0">
                <a:solidFill>
                  <a:srgbClr val="FF0000"/>
                </a:solidFill>
              </a:rPr>
              <a:t>Σημαντική Προτίμηση για Οικονομικές και Διοικητικές Σπουδές: </a:t>
            </a:r>
            <a:r>
              <a:rPr lang="el-GR" dirty="0" smtClean="0"/>
              <a:t>Οι σχολές που προσφέρουν προγράμματα οικονομικών, λογιστικής, και διοίκησης επιχειρήσεων συγκεντρώνουν μεγάλο αριθμό υποψηφίων. Αυτό υπογραμμίζει τη ζήτηση για επαγγελματικές δεξιότητες που είναι απαραίτητες στην επιχειρηματική και οικονομική αγορά.</a:t>
            </a:r>
          </a:p>
          <a:p>
            <a:r>
              <a:rPr lang="el-GR" b="1" dirty="0">
                <a:solidFill>
                  <a:srgbClr val="FF0000"/>
                </a:solidFill>
              </a:rPr>
              <a:t>Αυξημένο Ενδιαφέρον για Ψηφιακές και Τεχνολογικές Σπουδές: </a:t>
            </a:r>
            <a:r>
              <a:rPr lang="el-GR" dirty="0" smtClean="0"/>
              <a:t>Οι σχολές που σχετίζονται με την πληροφορική, τα πολυμέσα, και την επικοινωνία δείχνουν σημαντική αύξηση στις προτιμήσεις. Αυτό αντανακλά την αυξανόμενη σημασία της τεχνολογίας και των ψηφιακών δεξιοτήτων στην αγορά εργασίας.</a:t>
            </a:r>
          </a:p>
          <a:p>
            <a:r>
              <a:rPr lang="el-GR" b="1" dirty="0">
                <a:solidFill>
                  <a:srgbClr val="FF0000"/>
                </a:solidFill>
              </a:rPr>
              <a:t>Σταθερή Ζήτηση για Υγειονομικές Σπουδές: </a:t>
            </a:r>
            <a:r>
              <a:rPr lang="el-GR" dirty="0" smtClean="0"/>
              <a:t>Τα προγράμματα υγειονομικών σπουδών, όπως ιατρική, νοσηλευτική και αποκατάσταση, συνεχίζουν να είναι πολύ δημοφιλή, αναδεικνύοντας την ανάγκη για εξειδικευμένους επαγγελματίες στον τομέα της υγείας.</a:t>
            </a:r>
          </a:p>
          <a:p>
            <a:r>
              <a:rPr lang="el-GR" b="1" dirty="0">
                <a:solidFill>
                  <a:srgbClr val="FF0000"/>
                </a:solidFill>
              </a:rPr>
              <a:t>Ενδιαφέρον για Στρατιωτικές και Ναυτικές Σχολές: </a:t>
            </a:r>
            <a:r>
              <a:rPr lang="el-GR" dirty="0" smtClean="0"/>
              <a:t>Υπάρχει επίσης σημαντική προτίμηση για στρατιωτικές και ναυτικές σχολές, κάτι που δείχνει την ελκυστικότητα των επαγγελματικών ευκαιριών και των προοπτικών σταδιοδρομίας στις ένοπλες δυνάμεις και στη ναυτιλία.</a:t>
            </a:r>
          </a:p>
          <a:p>
            <a:r>
              <a:rPr lang="el-GR" b="1" dirty="0">
                <a:solidFill>
                  <a:srgbClr val="FF0000"/>
                </a:solidFill>
              </a:rPr>
              <a:t>Προτίμηση για Κλασικές και Ανθρωπιστικές Σπουδές: </a:t>
            </a:r>
            <a:r>
              <a:rPr lang="el-GR" dirty="0" smtClean="0"/>
              <a:t>Παρά την αυξανόμενη ζήτηση για τεχνολογικές σπουδές, οι κλασικές και ανθρωπιστικές σπουδές, όπως η ιστορία, οι κλασικές σπουδές και η φιλοσοφία, παραμένουν σημαντικές επιλογές για πολλούς υποψηφίους.</a:t>
            </a:r>
            <a:endParaRPr lang="en-US" dirty="0"/>
          </a:p>
        </p:txBody>
      </p:sp>
    </p:spTree>
    <p:extLst>
      <p:ext uri="{BB962C8B-B14F-4D97-AF65-F5344CB8AC3E}">
        <p14:creationId xmlns:p14="http://schemas.microsoft.com/office/powerpoint/2010/main" val="4224342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Ερμηνείες:</a:t>
            </a:r>
            <a:endParaRPr lang="en-US" dirty="0"/>
          </a:p>
        </p:txBody>
      </p:sp>
      <p:sp>
        <p:nvSpPr>
          <p:cNvPr id="3" name="Content Placeholder 2"/>
          <p:cNvSpPr>
            <a:spLocks noGrp="1"/>
          </p:cNvSpPr>
          <p:nvPr>
            <p:ph idx="1"/>
          </p:nvPr>
        </p:nvSpPr>
        <p:spPr/>
        <p:txBody>
          <a:bodyPr>
            <a:normAutofit/>
          </a:bodyPr>
          <a:lstStyle/>
          <a:p>
            <a:r>
              <a:rPr lang="el-GR" sz="1600" b="1" dirty="0" smtClean="0">
                <a:solidFill>
                  <a:srgbClr val="FF0000"/>
                </a:solidFill>
              </a:rPr>
              <a:t>Ευελιξία και Ποικιλία στις Επιλογές Καριέρας: </a:t>
            </a:r>
            <a:r>
              <a:rPr lang="el-GR" sz="1600" dirty="0" smtClean="0"/>
              <a:t>Η ποικιλία στις επιλογές σχολών υποδεικνύει ότι οι υποψήφιοι αναζητούν ευελιξία και ποικιλία στις επιλογές καριέρας τους. Αναγνωρίζουν την ανάγκη για πολυδιάστατες δεξιότητες που μπορούν να προσαρμοστούν στις μεταβαλλόμενες συνθήκες της αγοράς εργασίας.</a:t>
            </a:r>
          </a:p>
          <a:p>
            <a:r>
              <a:rPr lang="el-GR" sz="1600" b="1" dirty="0">
                <a:solidFill>
                  <a:srgbClr val="FF0000"/>
                </a:solidFill>
              </a:rPr>
              <a:t>Επίδραση της Τεχνολογίας στην Εκπαίδευση: </a:t>
            </a:r>
            <a:r>
              <a:rPr lang="el-GR" sz="1600" dirty="0" smtClean="0"/>
              <a:t>Η αυξημένη προτίμηση για ψηφιακές και τεχνολογικές σπουδές δείχνει την επίδραση της τεχνολογίας στην εκπαίδευση και την ανάγκη για επαγγελματίες με σύγχρονες δεξιότητες στον ψηφιακό κόσμο.</a:t>
            </a:r>
          </a:p>
          <a:p>
            <a:r>
              <a:rPr lang="el-GR" sz="1600" b="1" dirty="0">
                <a:solidFill>
                  <a:srgbClr val="FF0000"/>
                </a:solidFill>
              </a:rPr>
              <a:t>Αναγνώριση της Σημασίας της Υγείας: </a:t>
            </a:r>
            <a:r>
              <a:rPr lang="el-GR" sz="1600" dirty="0" smtClean="0"/>
              <a:t>Η σταθερή ζήτηση για υγειονομικές σπουδές αντανακλά την αναγνώριση της σημασίας της υγείας και της ανάγκης για εξειδικευμένο προσωπικό που μπορεί να ανταποκριθεί στις ανάγκες της κοινωνίας.</a:t>
            </a:r>
          </a:p>
          <a:p>
            <a:r>
              <a:rPr lang="el-GR" sz="1600" b="1" dirty="0">
                <a:solidFill>
                  <a:srgbClr val="FF0000"/>
                </a:solidFill>
              </a:rPr>
              <a:t>Στρατηγική Σημασία των Στρατιωτικών και Ναυτικών Σχολών: </a:t>
            </a:r>
            <a:r>
              <a:rPr lang="el-GR" sz="1600" dirty="0" smtClean="0"/>
              <a:t>Η προτίμηση για στρατιωτικές και ναυτικές σχολές δείχνει την στρατηγική σημασία αυτών των τομέων και τις σταθερές επαγγελματικές ευκαιρίες που προσφέρουν, καθώς και την αναγνώριση της σημασίας της άμυνας και της ναυτιλίας.</a:t>
            </a:r>
          </a:p>
          <a:p>
            <a:r>
              <a:rPr lang="el-GR" sz="1600" b="1" dirty="0">
                <a:solidFill>
                  <a:srgbClr val="FF0000"/>
                </a:solidFill>
              </a:rPr>
              <a:t>Σταθερή Εκτίμηση για τις Ανθρωπιστικές Σπουδές</a:t>
            </a:r>
            <a:r>
              <a:rPr lang="el-GR" sz="1600" b="1" dirty="0" smtClean="0">
                <a:solidFill>
                  <a:srgbClr val="FF0000"/>
                </a:solidFill>
              </a:rPr>
              <a:t>: </a:t>
            </a:r>
            <a:r>
              <a:rPr lang="el-GR" sz="1600" dirty="0" smtClean="0"/>
              <a:t>Η συνεχιζόμενη προτίμηση για ανθρωπιστικές σπουδές δείχνει ότι, παρά τις σύγχρονες τάσεις, οι υποψήφιοι εκτιμούν τις παραδοσιακές αξίες και τις ευρείες γνώσεις που προσφέρουν οι ανθρωπιστικές επιστήμες.</a:t>
            </a:r>
            <a:endParaRPr lang="en-US" sz="1600" dirty="0"/>
          </a:p>
        </p:txBody>
      </p:sp>
    </p:spTree>
    <p:extLst>
      <p:ext uri="{BB962C8B-B14F-4D97-AF65-F5344CB8AC3E}">
        <p14:creationId xmlns:p14="http://schemas.microsoft.com/office/powerpoint/2010/main" val="4177941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l-GR" dirty="0" smtClean="0"/>
              <a:t>Συστάσεις για Μαθητές:</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567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Εξερεύνηση και Ανάπτυξη Δεξιοτήτων:</a:t>
            </a:r>
            <a:endParaRPr lang="en-US" dirty="0"/>
          </a:p>
        </p:txBody>
      </p:sp>
      <p:sp>
        <p:nvSpPr>
          <p:cNvPr id="3" name="Content Placeholder 2"/>
          <p:cNvSpPr>
            <a:spLocks noGrp="1"/>
          </p:cNvSpPr>
          <p:nvPr>
            <p:ph idx="1"/>
          </p:nvPr>
        </p:nvSpPr>
        <p:spPr/>
        <p:txBody>
          <a:bodyPr>
            <a:normAutofit fontScale="92500"/>
          </a:bodyPr>
          <a:lstStyle/>
          <a:p>
            <a:r>
              <a:rPr lang="el-GR" b="1" dirty="0" smtClean="0"/>
              <a:t>Σύσταση</a:t>
            </a:r>
            <a:r>
              <a:rPr lang="el-GR" dirty="0" smtClean="0"/>
              <a:t>: Οι μαθητές θα πρέπει να εξερευνούν και να αναπτύσσουν δεξιότητες σε διάφορους τομείς, ιδιαίτερα σε αυτούς που έχουν μεγάλη ζήτηση στην αγορά εργασίας, όπως οι ψηφιακές και τεχνολογικές δεξιότητες.</a:t>
            </a:r>
          </a:p>
          <a:p>
            <a:r>
              <a:rPr lang="el-GR" b="1" dirty="0" smtClean="0"/>
              <a:t>Προτεινόμενη Δράση</a:t>
            </a:r>
            <a:r>
              <a:rPr lang="el-GR" dirty="0" smtClean="0"/>
              <a:t>: Συμμετοχή σε εξωσχολικές δραστηριότητες, εργαστήρια και προγράμματα που προσφέρουν πρακτική εμπειρία και ενισχύουν τις δεξιότητες τους.</a:t>
            </a:r>
            <a:endParaRPr lang="el-GR" dirty="0"/>
          </a:p>
        </p:txBody>
      </p:sp>
    </p:spTree>
    <p:extLst>
      <p:ext uri="{BB962C8B-B14F-4D97-AF65-F5344CB8AC3E}">
        <p14:creationId xmlns:p14="http://schemas.microsoft.com/office/powerpoint/2010/main" val="3408504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Στόχευση σε Προγράμματα με Επαγγελματικές Προοπτικές:</a:t>
            </a:r>
            <a:endParaRPr lang="en-US" dirty="0"/>
          </a:p>
        </p:txBody>
      </p:sp>
      <p:sp>
        <p:nvSpPr>
          <p:cNvPr id="3" name="Content Placeholder 2"/>
          <p:cNvSpPr>
            <a:spLocks noGrp="1"/>
          </p:cNvSpPr>
          <p:nvPr>
            <p:ph idx="1"/>
          </p:nvPr>
        </p:nvSpPr>
        <p:spPr/>
        <p:txBody>
          <a:bodyPr>
            <a:normAutofit lnSpcReduction="10000"/>
          </a:bodyPr>
          <a:lstStyle/>
          <a:p>
            <a:r>
              <a:rPr lang="el-GR" b="1" dirty="0" smtClean="0"/>
              <a:t>Σύσταση</a:t>
            </a:r>
            <a:r>
              <a:rPr lang="el-GR" dirty="0" smtClean="0"/>
              <a:t>: Επιλέξτε προγράμματα σπουδών που προσφέρουν καλές επαγγελματικές προοπτικές και δυνατότητες εξέλιξης.</a:t>
            </a:r>
          </a:p>
          <a:p>
            <a:r>
              <a:rPr lang="el-GR" b="1" dirty="0" smtClean="0"/>
              <a:t>Προτεινόμενη Δράση</a:t>
            </a:r>
            <a:r>
              <a:rPr lang="el-GR" dirty="0" smtClean="0"/>
              <a:t>: Κάντε έρευνα για τα ποσοστά απασχόλησης των αποφοίτων των προγραμμάτων που σας ενδιαφέρουν και επιλέξτε αυτά που συνδυάζουν τα ενδιαφέροντά σας με καλές επαγγελματικές προοπτικές.</a:t>
            </a:r>
          </a:p>
          <a:p>
            <a:endParaRPr lang="en-US" dirty="0"/>
          </a:p>
        </p:txBody>
      </p:sp>
    </p:spTree>
    <p:extLst>
      <p:ext uri="{BB962C8B-B14F-4D97-AF65-F5344CB8AC3E}">
        <p14:creationId xmlns:p14="http://schemas.microsoft.com/office/powerpoint/2010/main" val="3372688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Αναζήτηση Συμβουλών Επαγγελματικού Προσανατολισμού:</a:t>
            </a:r>
            <a:endParaRPr lang="en-US" dirty="0"/>
          </a:p>
        </p:txBody>
      </p:sp>
      <p:sp>
        <p:nvSpPr>
          <p:cNvPr id="3" name="Content Placeholder 2"/>
          <p:cNvSpPr>
            <a:spLocks noGrp="1"/>
          </p:cNvSpPr>
          <p:nvPr>
            <p:ph idx="1"/>
          </p:nvPr>
        </p:nvSpPr>
        <p:spPr/>
        <p:txBody>
          <a:bodyPr>
            <a:normAutofit fontScale="92500"/>
          </a:bodyPr>
          <a:lstStyle/>
          <a:p>
            <a:r>
              <a:rPr lang="el-GR" b="1" dirty="0" smtClean="0"/>
              <a:t>Σύσταση</a:t>
            </a:r>
            <a:r>
              <a:rPr lang="el-GR" dirty="0" smtClean="0"/>
              <a:t>: Ζητήστε συμβουλές από επαγγελματίες και σύμβουλους επαγγελματικού προσανατολισμού για να πάρετε πληροφορίες και καθοδήγηση για τις εκπαιδευτικές και επαγγελματικές σας επιλογές.</a:t>
            </a:r>
          </a:p>
          <a:p>
            <a:r>
              <a:rPr lang="el-GR" b="1" dirty="0" smtClean="0"/>
              <a:t>Προτεινόμενη Δράση</a:t>
            </a:r>
            <a:r>
              <a:rPr lang="el-GR" dirty="0" smtClean="0"/>
              <a:t>: Συμμετέχετε σε σεμινάρια και συνεδρίες επαγγελματικού προσανατολισμού και αναζητήστε καθοδήγηση από έμπειρους επαγγελματίες.</a:t>
            </a:r>
          </a:p>
          <a:p>
            <a:endParaRPr lang="en-US" dirty="0"/>
          </a:p>
        </p:txBody>
      </p:sp>
    </p:spTree>
    <p:extLst>
      <p:ext uri="{BB962C8B-B14F-4D97-AF65-F5344CB8AC3E}">
        <p14:creationId xmlns:p14="http://schemas.microsoft.com/office/powerpoint/2010/main" val="25622667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l-GR" dirty="0" smtClean="0"/>
              <a:t>Συστάσεις για Εκπαιδευτικούς:</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5382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Προσαρμογή και Αναβάθμιση των Προγραμμάτων Σπουδών:</a:t>
            </a:r>
            <a:endParaRPr lang="en-US" dirty="0"/>
          </a:p>
        </p:txBody>
      </p:sp>
      <p:sp>
        <p:nvSpPr>
          <p:cNvPr id="3" name="Content Placeholder 2"/>
          <p:cNvSpPr>
            <a:spLocks noGrp="1"/>
          </p:cNvSpPr>
          <p:nvPr>
            <p:ph idx="1"/>
          </p:nvPr>
        </p:nvSpPr>
        <p:spPr/>
        <p:txBody>
          <a:bodyPr>
            <a:normAutofit fontScale="92500"/>
          </a:bodyPr>
          <a:lstStyle/>
          <a:p>
            <a:r>
              <a:rPr lang="el-GR" b="1" dirty="0" smtClean="0"/>
              <a:t>Σύσταση</a:t>
            </a:r>
            <a:r>
              <a:rPr lang="el-GR" dirty="0" smtClean="0"/>
              <a:t>: Ενσωματώστε σύγχρονες τεχνολογικές και ψηφιακές δεξιότητες στα προγράμματα σπουδών για να ανταποκρίνονται στις απαιτήσεις της αγοράς εργασίας.</a:t>
            </a:r>
          </a:p>
          <a:p>
            <a:r>
              <a:rPr lang="el-GR" b="1" dirty="0" smtClean="0"/>
              <a:t>Προτεινόμενη Δράση</a:t>
            </a:r>
            <a:r>
              <a:rPr lang="el-GR" dirty="0" smtClean="0"/>
              <a:t>: Αναθεωρήστε και αναβαθμίστε τα προγράμματα σπουδών με έμφαση στις τεχνολογίες πληροφοριών, τις ψηφιακές δεξιότητες και τη βιωματική μάθηση.</a:t>
            </a:r>
          </a:p>
          <a:p>
            <a:endParaRPr lang="en-US" dirty="0"/>
          </a:p>
        </p:txBody>
      </p:sp>
    </p:spTree>
    <p:extLst>
      <p:ext uri="{BB962C8B-B14F-4D97-AF65-F5344CB8AC3E}">
        <p14:creationId xmlns:p14="http://schemas.microsoft.com/office/powerpoint/2010/main" val="378048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Προώθηση της Καινοτομίας και της Δημιουργικότητας:</a:t>
            </a:r>
            <a:endParaRPr lang="en-US" dirty="0"/>
          </a:p>
        </p:txBody>
      </p:sp>
      <p:sp>
        <p:nvSpPr>
          <p:cNvPr id="3" name="Content Placeholder 2"/>
          <p:cNvSpPr>
            <a:spLocks noGrp="1"/>
          </p:cNvSpPr>
          <p:nvPr>
            <p:ph idx="1"/>
          </p:nvPr>
        </p:nvSpPr>
        <p:spPr/>
        <p:txBody>
          <a:bodyPr>
            <a:normAutofit lnSpcReduction="10000"/>
          </a:bodyPr>
          <a:lstStyle/>
          <a:p>
            <a:r>
              <a:rPr lang="el-GR" b="1" dirty="0" smtClean="0"/>
              <a:t>Σύσταση</a:t>
            </a:r>
            <a:r>
              <a:rPr lang="el-GR" dirty="0" smtClean="0"/>
              <a:t>: Ενθαρρύνετε την καινοτομία και τη δημιουργικότητα μέσα στην τάξη, δίνοντας ευκαιρίες στους μαθητές να αναπτύξουν τις δεξιότητές τους.</a:t>
            </a:r>
          </a:p>
          <a:p>
            <a:r>
              <a:rPr lang="el-GR" b="1" dirty="0" smtClean="0"/>
              <a:t>Προτεινόμενη Δράση</a:t>
            </a:r>
            <a:r>
              <a:rPr lang="el-GR" dirty="0" smtClean="0"/>
              <a:t>: Διοργανώστε διαγωνισμούς και έργα που ενθαρρύνουν τη δημιουργική σκέψη και τη λύση προβλημάτων, και παρέχετε υποστήριξη για την ανάπτυξη δημιουργικών ιδεών.</a:t>
            </a:r>
          </a:p>
          <a:p>
            <a:endParaRPr lang="en-US" dirty="0"/>
          </a:p>
        </p:txBody>
      </p:sp>
    </p:spTree>
    <p:extLst>
      <p:ext uri="{BB962C8B-B14F-4D97-AF65-F5344CB8AC3E}">
        <p14:creationId xmlns:p14="http://schemas.microsoft.com/office/powerpoint/2010/main" val="59395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Υποψήφιοι για πρόσβαση στα Δημόσια ΑΕΙ της Κύπρου και της Ελλάδας</a:t>
            </a:r>
            <a:endParaRPr lang="en-US" sz="2800"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241817460"/>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4"/>
          <p:cNvSpPr>
            <a:spLocks noGrp="1"/>
          </p:cNvSpPr>
          <p:nvPr>
            <p:ph sz="half" idx="2"/>
          </p:nvPr>
        </p:nvSpPr>
        <p:spPr/>
        <p:txBody>
          <a:bodyPr>
            <a:normAutofit fontScale="70000" lnSpcReduction="20000"/>
          </a:bodyPr>
          <a:lstStyle/>
          <a:p>
            <a:r>
              <a:rPr lang="el-GR" dirty="0" smtClean="0"/>
              <a:t>Ο συνολικός αριθμός των υποψηφίων για την πρόσβαση στα δημόσια ΑΕΙ της Κύπρου και της Ελλάδας παραμένει σχετικά σταθερός, με μικρές αυξομειώσεις τα τελευταία πέντε </a:t>
            </a:r>
            <a:r>
              <a:rPr lang="el-GR" dirty="0" err="1" smtClean="0"/>
              <a:t>χρόνια.Υπάρχει</a:t>
            </a:r>
            <a:r>
              <a:rPr lang="el-GR" dirty="0" smtClean="0"/>
              <a:t> μια μικρή μείωση το 2022 σε σύγκριση με το 2021, αλλά ο αριθμός αυξήθηκε και πάλι το 2023 και το 2024.</a:t>
            </a:r>
            <a:endParaRPr lang="en-US" dirty="0" smtClean="0"/>
          </a:p>
          <a:p>
            <a:r>
              <a:rPr lang="el-GR" b="1" dirty="0" smtClean="0"/>
              <a:t>Η σταθερότητα στους αριθμούς υποδηλώνει μια συνεπή προτίμηση των μαθητών να συνεχίζουν την εκπαίδευσή τους στην Κύπρο ή την Ελλάδα μέσω των </a:t>
            </a:r>
            <a:r>
              <a:rPr lang="el-GR" b="1" dirty="0" err="1" smtClean="0"/>
              <a:t>Παγκύπριων</a:t>
            </a:r>
            <a:r>
              <a:rPr lang="el-GR" b="1" dirty="0" smtClean="0"/>
              <a:t> Εξετάσεων.</a:t>
            </a:r>
            <a:endParaRPr lang="en-US" b="1" dirty="0"/>
          </a:p>
        </p:txBody>
      </p:sp>
    </p:spTree>
    <p:extLst>
      <p:ext uri="{BB962C8B-B14F-4D97-AF65-F5344CB8AC3E}">
        <p14:creationId xmlns:p14="http://schemas.microsoft.com/office/powerpoint/2010/main" val="9288600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Συνεργασία με τη Βιομηχανία και την Κοινότητα:</a:t>
            </a:r>
            <a:endParaRPr lang="en-US" dirty="0"/>
          </a:p>
        </p:txBody>
      </p:sp>
      <p:sp>
        <p:nvSpPr>
          <p:cNvPr id="3" name="Content Placeholder 2"/>
          <p:cNvSpPr>
            <a:spLocks noGrp="1"/>
          </p:cNvSpPr>
          <p:nvPr>
            <p:ph idx="1"/>
          </p:nvPr>
        </p:nvSpPr>
        <p:spPr/>
        <p:txBody>
          <a:bodyPr>
            <a:normAutofit lnSpcReduction="10000"/>
          </a:bodyPr>
          <a:lstStyle/>
          <a:p>
            <a:r>
              <a:rPr lang="el-GR" b="1" dirty="0" smtClean="0"/>
              <a:t>Σύσταση</a:t>
            </a:r>
            <a:r>
              <a:rPr lang="el-GR" dirty="0" smtClean="0"/>
              <a:t>: Ενισχύστε τη συνεργασία με τη βιομηχανία και την κοινότητα για να παρέχετε στους μαθητές πραγματικές εμπειρίες και ευκαιρίες μάθησης.</a:t>
            </a:r>
          </a:p>
          <a:p>
            <a:r>
              <a:rPr lang="el-GR" b="1" dirty="0" smtClean="0"/>
              <a:t>Προτεινόμενη Δράση</a:t>
            </a:r>
            <a:r>
              <a:rPr lang="el-GR" dirty="0" smtClean="0"/>
              <a:t>: Αναπτύξτε συνεργασίες με τοπικές επιχειρήσεις και οργανισμούς για πρακτικές ασκήσεις, επισκέψεις και κοινά έργα που συνδέουν τη θεωρία με την πρακτική εφαρμογή.</a:t>
            </a:r>
          </a:p>
          <a:p>
            <a:endParaRPr lang="en-US" dirty="0"/>
          </a:p>
        </p:txBody>
      </p:sp>
    </p:spTree>
    <p:extLst>
      <p:ext uri="{BB962C8B-B14F-4D97-AF65-F5344CB8AC3E}">
        <p14:creationId xmlns:p14="http://schemas.microsoft.com/office/powerpoint/2010/main" val="42918582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l-GR" dirty="0" smtClean="0"/>
              <a:t>Συστάσεις για Υπεύθυνους Χάραξης Πολιτικής:</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823904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Επενδύσεις σε Υποδομές και Πόρους:</a:t>
            </a:r>
            <a:endParaRPr lang="en-US" dirty="0"/>
          </a:p>
        </p:txBody>
      </p:sp>
      <p:sp>
        <p:nvSpPr>
          <p:cNvPr id="3" name="Content Placeholder 2"/>
          <p:cNvSpPr>
            <a:spLocks noGrp="1"/>
          </p:cNvSpPr>
          <p:nvPr>
            <p:ph idx="1"/>
          </p:nvPr>
        </p:nvSpPr>
        <p:spPr/>
        <p:txBody>
          <a:bodyPr>
            <a:normAutofit fontScale="92500"/>
          </a:bodyPr>
          <a:lstStyle/>
          <a:p>
            <a:r>
              <a:rPr lang="el-GR" b="1" dirty="0" smtClean="0"/>
              <a:t>Σύσταση</a:t>
            </a:r>
            <a:r>
              <a:rPr lang="el-GR" dirty="0" smtClean="0"/>
              <a:t>: Επενδύστε σε εκπαιδευτικές υποδομές και πόρους για την υποστήριξη των αναγκών της σύγχρονης εκπαίδευσης, ιδιαίτερα σε τομείς με αυξημένη ζήτηση.</a:t>
            </a:r>
          </a:p>
          <a:p>
            <a:r>
              <a:rPr lang="el-GR" b="1" dirty="0" smtClean="0"/>
              <a:t>Προτεινόμενη Δράση</a:t>
            </a:r>
            <a:r>
              <a:rPr lang="el-GR" dirty="0" smtClean="0"/>
              <a:t>: Ανακατανείμετε πόρους για τη βελτίωση των υποδομών στα πανεπιστήμια και τις σχολές, και ενισχύστε τα τμήματα που αντιμετωπίζουν αυξημένη ζήτηση με επιπλέον χρηματοδότηση και εξοπλισμό.</a:t>
            </a:r>
          </a:p>
          <a:p>
            <a:endParaRPr lang="en-US" dirty="0"/>
          </a:p>
        </p:txBody>
      </p:sp>
    </p:spTree>
    <p:extLst>
      <p:ext uri="{BB962C8B-B14F-4D97-AF65-F5344CB8AC3E}">
        <p14:creationId xmlns:p14="http://schemas.microsoft.com/office/powerpoint/2010/main" val="42883717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Ανάπτυξη Επαγγελματικών Προγραμμάτων και Κατάρτισης:</a:t>
            </a:r>
            <a:endParaRPr lang="en-US" dirty="0"/>
          </a:p>
        </p:txBody>
      </p:sp>
      <p:sp>
        <p:nvSpPr>
          <p:cNvPr id="3" name="Content Placeholder 2"/>
          <p:cNvSpPr>
            <a:spLocks noGrp="1"/>
          </p:cNvSpPr>
          <p:nvPr>
            <p:ph idx="1"/>
          </p:nvPr>
        </p:nvSpPr>
        <p:spPr/>
        <p:txBody>
          <a:bodyPr>
            <a:normAutofit fontScale="92500"/>
          </a:bodyPr>
          <a:lstStyle/>
          <a:p>
            <a:r>
              <a:rPr lang="el-GR" b="1" dirty="0" smtClean="0"/>
              <a:t>Σύσταση</a:t>
            </a:r>
            <a:r>
              <a:rPr lang="el-GR" dirty="0" smtClean="0"/>
              <a:t>: Δημιουργήστε και υποστηρίξτε επαγγελματικά προγράμματα και προγράμματα κατάρτισης που ανταποκρίνονται στις ανάγκες της αγοράς εργασίας.</a:t>
            </a:r>
          </a:p>
          <a:p>
            <a:r>
              <a:rPr lang="el-GR" b="1" dirty="0" smtClean="0"/>
              <a:t>Προτεινόμενη Δράση</a:t>
            </a:r>
            <a:r>
              <a:rPr lang="el-GR" dirty="0" smtClean="0"/>
              <a:t>: Συνεργαστείτε με τη βιομηχανία για την ανάπτυξη προγραμμάτων κατάρτισης που παρέχουν τις απαραίτητες δεξιότητες για τις τρέχουσες και μελλοντικές ανάγκες της αγοράς εργασίας.</a:t>
            </a:r>
          </a:p>
          <a:p>
            <a:endParaRPr lang="en-US" dirty="0"/>
          </a:p>
        </p:txBody>
      </p:sp>
    </p:spTree>
    <p:extLst>
      <p:ext uri="{BB962C8B-B14F-4D97-AF65-F5344CB8AC3E}">
        <p14:creationId xmlns:p14="http://schemas.microsoft.com/office/powerpoint/2010/main" val="7335900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Υποστήριξη Καινοτομίας και Έρευνας:</a:t>
            </a:r>
            <a:endParaRPr lang="en-US" dirty="0"/>
          </a:p>
        </p:txBody>
      </p:sp>
      <p:sp>
        <p:nvSpPr>
          <p:cNvPr id="3" name="Content Placeholder 2"/>
          <p:cNvSpPr>
            <a:spLocks noGrp="1"/>
          </p:cNvSpPr>
          <p:nvPr>
            <p:ph idx="1"/>
          </p:nvPr>
        </p:nvSpPr>
        <p:spPr/>
        <p:txBody>
          <a:bodyPr>
            <a:normAutofit fontScale="92500"/>
          </a:bodyPr>
          <a:lstStyle/>
          <a:p>
            <a:r>
              <a:rPr lang="el-GR" b="1" dirty="0" smtClean="0"/>
              <a:t>Σύσταση</a:t>
            </a:r>
            <a:r>
              <a:rPr lang="el-GR" dirty="0" smtClean="0"/>
              <a:t>: Υποστηρίξτε την καινοτομία και την έρευνα μέσω χρηματοδοτήσεων και πολιτικών που προάγουν την ανάπτυξη νέων τεχνολογιών και λύσεων.</a:t>
            </a:r>
          </a:p>
          <a:p>
            <a:r>
              <a:rPr lang="el-GR" b="1" dirty="0" smtClean="0"/>
              <a:t>Προτεινόμενη Δράση</a:t>
            </a:r>
            <a:r>
              <a:rPr lang="el-GR" dirty="0" smtClean="0"/>
              <a:t>: Προσφέρετε χρηματοδοτήσεις για ερευνητικά προγράμματα και έργα που προάγουν την καινοτομία και συνεργαστείτε με πανεπιστήμια και ερευνητικά κέντρα για την ανάπτυξη νέων τεχνολογιών.</a:t>
            </a:r>
          </a:p>
          <a:p>
            <a:endParaRPr lang="en-US" dirty="0"/>
          </a:p>
        </p:txBody>
      </p:sp>
    </p:spTree>
    <p:extLst>
      <p:ext uri="{BB962C8B-B14F-4D97-AF65-F5344CB8AC3E}">
        <p14:creationId xmlns:p14="http://schemas.microsoft.com/office/powerpoint/2010/main" val="33435734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Προώθηση Διεθνούς Συνεργασίας και Ανταλλαγής:</a:t>
            </a:r>
            <a:endParaRPr lang="en-US" dirty="0"/>
          </a:p>
        </p:txBody>
      </p:sp>
      <p:sp>
        <p:nvSpPr>
          <p:cNvPr id="3" name="Content Placeholder 2"/>
          <p:cNvSpPr>
            <a:spLocks noGrp="1"/>
          </p:cNvSpPr>
          <p:nvPr>
            <p:ph idx="1"/>
          </p:nvPr>
        </p:nvSpPr>
        <p:spPr/>
        <p:txBody>
          <a:bodyPr>
            <a:normAutofit lnSpcReduction="10000"/>
          </a:bodyPr>
          <a:lstStyle/>
          <a:p>
            <a:r>
              <a:rPr lang="el-GR" b="1" dirty="0" smtClean="0"/>
              <a:t>Σύσταση</a:t>
            </a:r>
            <a:r>
              <a:rPr lang="el-GR" dirty="0" smtClean="0"/>
              <a:t>: Προωθήστε τη διεθνή συνεργασία και την ανταλλαγή φοιτητών και εκπαιδευτικών για να ενισχύσετε την παγκόσμια προοπτική της εκπαίδευσης.</a:t>
            </a:r>
          </a:p>
          <a:p>
            <a:r>
              <a:rPr lang="el-GR" b="1" dirty="0" smtClean="0"/>
              <a:t>Προτεινόμενη Δράση</a:t>
            </a:r>
            <a:r>
              <a:rPr lang="el-GR" dirty="0" smtClean="0"/>
              <a:t>: Ενισχύστε τα προγράμματα ανταλλαγής και τις διεθνείς συνεργασίες για να παρέχετε στους φοιτητές και τους εκπαιδευτικούς ευκαιρίες για διεθνή εμπειρία και ανταλλαγή γνώσεων.</a:t>
            </a:r>
          </a:p>
          <a:p>
            <a:endParaRPr lang="en-US" dirty="0"/>
          </a:p>
        </p:txBody>
      </p:sp>
    </p:spTree>
    <p:extLst>
      <p:ext uri="{BB962C8B-B14F-4D97-AF65-F5344CB8AC3E}">
        <p14:creationId xmlns:p14="http://schemas.microsoft.com/office/powerpoint/2010/main" val="3789093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Υποψήφιοι που είναι τελειόφοιτοι</a:t>
            </a:r>
            <a:endParaRPr lang="en-US" dirty="0"/>
          </a:p>
        </p:txBody>
      </p:sp>
      <p:sp>
        <p:nvSpPr>
          <p:cNvPr id="5" name="Content Placeholder 4"/>
          <p:cNvSpPr>
            <a:spLocks noGrp="1"/>
          </p:cNvSpPr>
          <p:nvPr>
            <p:ph sz="half" idx="2"/>
          </p:nvPr>
        </p:nvSpPr>
        <p:spPr/>
        <p:txBody>
          <a:bodyPr>
            <a:normAutofit/>
          </a:bodyPr>
          <a:lstStyle/>
          <a:p>
            <a:r>
              <a:rPr lang="el-GR" dirty="0" smtClean="0"/>
              <a:t>Ο αριθμός των τελειόφοιτων υποψηφίων είναι σχετικά σταθερός, με μικρές αυξομειώσεις, και εμφανίζει μια ελαφριά αύξηση το 2024 σε σχέση με τα προηγούμενα χρόνια.</a:t>
            </a:r>
            <a:endParaRPr lang="en-US" dirty="0" smtClean="0"/>
          </a:p>
          <a:p>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075790175"/>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9282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Υποψήφιοι που είναι παλαιοί απόφοιτοι</a:t>
            </a:r>
            <a:endParaRPr lang="en-US" dirty="0"/>
          </a:p>
        </p:txBody>
      </p:sp>
      <p:sp>
        <p:nvSpPr>
          <p:cNvPr id="5" name="Content Placeholder 4"/>
          <p:cNvSpPr>
            <a:spLocks noGrp="1"/>
          </p:cNvSpPr>
          <p:nvPr>
            <p:ph sz="half" idx="2"/>
          </p:nvPr>
        </p:nvSpPr>
        <p:spPr/>
        <p:txBody>
          <a:bodyPr>
            <a:normAutofit fontScale="92500" lnSpcReduction="10000"/>
          </a:bodyPr>
          <a:lstStyle/>
          <a:p>
            <a:r>
              <a:rPr lang="el-GR" dirty="0" smtClean="0"/>
              <a:t>Ο αριθμός των παλαιών αποφοίτων που συμμετέχουν στις εξετάσεις έχει αυξηθεί σταδιακά από 329 το 2020 σε 413 το 2024.</a:t>
            </a:r>
            <a:endParaRPr lang="en-US" dirty="0" smtClean="0"/>
          </a:p>
          <a:p>
            <a:r>
              <a:rPr lang="el-GR" b="1" dirty="0" smtClean="0"/>
              <a:t>Η αύξηση στους παλαιούς αποφοίτους μπορεί να υποδηλώνει μια τάση για επαναφορά στην εκπαίδευση ή αλλαγή καριέρας.</a:t>
            </a:r>
            <a:endParaRPr lang="en-US" b="1"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438563404"/>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0488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Υποψήφιοι για πρόσβαση στις Στρατιωτικές Σχολές</a:t>
            </a:r>
            <a:endParaRPr lang="en-US" dirty="0"/>
          </a:p>
        </p:txBody>
      </p:sp>
      <p:sp>
        <p:nvSpPr>
          <p:cNvPr id="5" name="Content Placeholder 4"/>
          <p:cNvSpPr>
            <a:spLocks noGrp="1"/>
          </p:cNvSpPr>
          <p:nvPr>
            <p:ph sz="half" idx="2"/>
          </p:nvPr>
        </p:nvSpPr>
        <p:spPr/>
        <p:txBody>
          <a:bodyPr>
            <a:normAutofit fontScale="77500" lnSpcReduction="20000"/>
          </a:bodyPr>
          <a:lstStyle/>
          <a:p>
            <a:r>
              <a:rPr lang="el-GR" dirty="0" smtClean="0"/>
              <a:t>Ο αριθμός των υποψηφίων για πρόσβαση στις στρατιωτικές σχολές έχει μειωθεί από το 2020 έως το 2022, αλλά παρουσιάζει μια ελαφριά ανάκαμψη το 2023 και παραμένει σταθερός το 2024.</a:t>
            </a:r>
            <a:endParaRPr lang="en-US" dirty="0" smtClean="0"/>
          </a:p>
          <a:p>
            <a:r>
              <a:rPr lang="el-GR" b="1" dirty="0" smtClean="0"/>
              <a:t>Η μικρή ανάκαμψη στον αριθμό υποψηφίων για τις στρατιωτικές σχολές ίσως αντανακλά αλλαγές στις αντιλήψεις ή στις ευκαιρίες που παρέχονται σε αυτούς τους τομείς.</a:t>
            </a:r>
            <a:endParaRPr lang="en-US" b="1"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063810137"/>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1280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Υποψήφιοι  που αιτήθηκαν διευκολύνσεις</a:t>
            </a:r>
            <a:endParaRPr lang="en-US" dirty="0"/>
          </a:p>
        </p:txBody>
      </p:sp>
      <p:sp>
        <p:nvSpPr>
          <p:cNvPr id="5" name="Content Placeholder 4"/>
          <p:cNvSpPr>
            <a:spLocks noGrp="1"/>
          </p:cNvSpPr>
          <p:nvPr>
            <p:ph sz="half" idx="2"/>
          </p:nvPr>
        </p:nvSpPr>
        <p:spPr/>
        <p:txBody>
          <a:bodyPr>
            <a:normAutofit fontScale="85000" lnSpcReduction="20000"/>
          </a:bodyPr>
          <a:lstStyle/>
          <a:p>
            <a:r>
              <a:rPr lang="el-GR" dirty="0" smtClean="0"/>
              <a:t>Ο αριθμός των υποψηφίων που αιτήθηκαν διευκολύνσεις παραμένει σταθερός, με μικρές αυξομειώσεις, και παρουσιάζει μια μικρή αύξηση το 2024.</a:t>
            </a:r>
            <a:endParaRPr lang="en-US" dirty="0" smtClean="0"/>
          </a:p>
          <a:p>
            <a:r>
              <a:rPr lang="el-GR" b="1" dirty="0" smtClean="0"/>
              <a:t>Οι αιτήσεις για διευκολύνσεις παραμένουν σταθερές, ενδεχομένως λόγω συνεχιζόμενων αναγκών για εκπαιδευτική υποστήριξη.</a:t>
            </a:r>
            <a:endParaRPr lang="en-US" b="1"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606306297"/>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6000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Αριθμός Υποψηφίων ανά Εξεταζόμενο Μάθημα (Τα 20 πιο δημοφιλή μαθήματα)</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986554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1915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Αριθμός Υποψηφίων ανά Εξεταζόμενο Μάθημα (Τα 20 πιο δημοφιλή μαθήματα)</a:t>
            </a:r>
            <a:endParaRPr lang="en-US" sz="3600" dirty="0"/>
          </a:p>
        </p:txBody>
      </p:sp>
      <p:sp>
        <p:nvSpPr>
          <p:cNvPr id="3" name="Content Placeholder 2"/>
          <p:cNvSpPr>
            <a:spLocks noGrp="1"/>
          </p:cNvSpPr>
          <p:nvPr>
            <p:ph idx="1"/>
          </p:nvPr>
        </p:nvSpPr>
        <p:spPr>
          <a:xfrm>
            <a:off x="457200" y="1600200"/>
            <a:ext cx="8229600" cy="4925144"/>
          </a:xfrm>
        </p:spPr>
        <p:txBody>
          <a:bodyPr>
            <a:noAutofit/>
          </a:bodyPr>
          <a:lstStyle/>
          <a:p>
            <a:r>
              <a:rPr lang="el-GR" sz="1400" b="1" dirty="0" smtClean="0">
                <a:solidFill>
                  <a:srgbClr val="FF0000"/>
                </a:solidFill>
                <a:effectLst>
                  <a:outerShdw blurRad="38100" dist="38100" dir="2700000" algn="tl">
                    <a:srgbClr val="000000">
                      <a:alpha val="43137"/>
                    </a:srgbClr>
                  </a:outerShdw>
                </a:effectLst>
              </a:rPr>
              <a:t>Κυριαρχία των Νέων Ελληνικών: </a:t>
            </a:r>
            <a:r>
              <a:rPr lang="el-GR" sz="1400" dirty="0" smtClean="0"/>
              <a:t>Τα Νέα Ελληνικά είναι το μάθημα με τον υψηλότερο αριθμό υποψηφίων, με 5352 υποψηφίους, κάτι που δείχνει τη θεμελιώδη σημασία του μαθήματος στο εκπαιδευτικό σύστημα.</a:t>
            </a:r>
          </a:p>
          <a:p>
            <a:r>
              <a:rPr lang="el-GR" sz="1400" b="1" dirty="0">
                <a:solidFill>
                  <a:srgbClr val="FF0000"/>
                </a:solidFill>
                <a:effectLst>
                  <a:outerShdw blurRad="38100" dist="38100" dir="2700000" algn="tl">
                    <a:srgbClr val="000000">
                      <a:alpha val="43137"/>
                    </a:srgbClr>
                  </a:outerShdw>
                </a:effectLst>
              </a:rPr>
              <a:t>Δημοτικότητα των Μαθηματικών:</a:t>
            </a:r>
            <a:r>
              <a:rPr lang="el-GR" sz="1400" dirty="0" smtClean="0"/>
              <a:t> Τα Μαθηματικά Κατεύθυνσης και τα Μαθηματικά Κοινού Κορμού είναι επίσης πολύ δημοφιλή, καταλαμβάνοντας τη δεύτερη και πέμπτη θέση αντίστοιχα, με συνολικά 5088 υποψηφίους. Αυτό αναδεικνύει τη σημασία των μαθηματικών στη δευτεροβάθμια εκπαίδευση και στις πανεπιστημιακές εισαγωγικές εξετάσεις.</a:t>
            </a:r>
          </a:p>
          <a:p>
            <a:r>
              <a:rPr lang="el-GR" sz="1400" b="1" dirty="0">
                <a:solidFill>
                  <a:srgbClr val="FF0000"/>
                </a:solidFill>
                <a:effectLst>
                  <a:outerShdw blurRad="38100" dist="38100" dir="2700000" algn="tl">
                    <a:srgbClr val="000000">
                      <a:alpha val="43137"/>
                    </a:srgbClr>
                  </a:outerShdw>
                </a:effectLst>
              </a:rPr>
              <a:t>Σημαντική Συμμετοχή σε Θετικές Επιστήμες:</a:t>
            </a:r>
            <a:r>
              <a:rPr lang="el-GR" sz="1400" dirty="0" smtClean="0"/>
              <a:t> Η Φυσική και η Βιολογία είναι ανάμεσα στα πιο δημοφιλή μαθήματα, δείχνοντας ένα ισχυρό ενδιαφέρον των μαθητών για τις θετικές επιστήμες.</a:t>
            </a:r>
          </a:p>
          <a:p>
            <a:r>
              <a:rPr lang="el-GR" sz="1400" b="1" dirty="0">
                <a:solidFill>
                  <a:srgbClr val="FF0000"/>
                </a:solidFill>
                <a:effectLst>
                  <a:outerShdw blurRad="38100" dist="38100" dir="2700000" algn="tl">
                    <a:srgbClr val="000000">
                      <a:alpha val="43137"/>
                    </a:srgbClr>
                  </a:outerShdw>
                </a:effectLst>
              </a:rPr>
              <a:t>Υψηλός Αριθμός Υποψηφίων στα Αγγλικά: </a:t>
            </a:r>
            <a:r>
              <a:rPr lang="el-GR" sz="1400" dirty="0" smtClean="0"/>
              <a:t>Τα Αγγλικά έχουν υψηλό αριθμό υποψηφίων (2142), επιβεβαιώνοντας τη σημασία της ξένης γλώσσας στην εκπαίδευση και την προετοιμασία των μαθητών για διεθνείς σπουδές ή καριέρα.</a:t>
            </a:r>
          </a:p>
          <a:p>
            <a:r>
              <a:rPr lang="el-GR" sz="1400" b="1" dirty="0">
                <a:solidFill>
                  <a:srgbClr val="FF0000"/>
                </a:solidFill>
                <a:effectLst>
                  <a:outerShdw blurRad="38100" dist="38100" dir="2700000" algn="tl">
                    <a:srgbClr val="000000">
                      <a:alpha val="43137"/>
                    </a:srgbClr>
                  </a:outerShdw>
                </a:effectLst>
              </a:rPr>
              <a:t>Οικονομικά και Λογιστική:</a:t>
            </a:r>
            <a:r>
              <a:rPr lang="el-GR" sz="1400" dirty="0" smtClean="0"/>
              <a:t> Τα Οικονομικά και η Λογιστική είναι επίσης δημοφιλή, με σημαντικό αριθμό υποψηφίων. Αυτό δείχνει ενδιαφέρον για σπουδές και καριέρες στον οικονομικό τομέα.</a:t>
            </a:r>
          </a:p>
          <a:p>
            <a:r>
              <a:rPr lang="el-GR" sz="1400" b="1" dirty="0">
                <a:solidFill>
                  <a:srgbClr val="FF0000"/>
                </a:solidFill>
                <a:effectLst>
                  <a:outerShdw blurRad="38100" dist="38100" dir="2700000" algn="tl">
                    <a:srgbClr val="000000">
                      <a:alpha val="43137"/>
                    </a:srgbClr>
                  </a:outerShdw>
                </a:effectLst>
              </a:rPr>
              <a:t>Ενδιαφέρον για Πληροφορική και Τεχνολογία: </a:t>
            </a:r>
            <a:r>
              <a:rPr lang="el-GR" sz="1400" dirty="0" smtClean="0"/>
              <a:t>Η Πληροφορική και ο Σχεδιασμός και Τεχνολογία καταγράφουν αξιοσημείωτο αριθμό υποψηφίων, αντανακλώντας τη σημασία των τεχνολογικών σπουδών στην σύγχρονη εποχή.</a:t>
            </a:r>
          </a:p>
          <a:p>
            <a:r>
              <a:rPr lang="el-GR" sz="1400" b="1" dirty="0">
                <a:solidFill>
                  <a:srgbClr val="FF0000"/>
                </a:solidFill>
                <a:effectLst>
                  <a:outerShdw blurRad="38100" dist="38100" dir="2700000" algn="tl">
                    <a:srgbClr val="000000">
                      <a:alpha val="43137"/>
                    </a:srgbClr>
                  </a:outerShdw>
                </a:effectLst>
              </a:rPr>
              <a:t>Μικρότερη Συμμετοχή σε Γλώσσες και Κλασικά Μαθήματα: </a:t>
            </a:r>
            <a:r>
              <a:rPr lang="el-GR" sz="1400" dirty="0" smtClean="0"/>
              <a:t>Τα Λατινικά, τα Αρχαία Ελληνικά, και οι άλλες ξένες γλώσσες όπως τα Ρωσικά και τα Ισπανικά έχουν χαμηλότερους αριθμούς υποψηφίων, κάτι που μπορεί να υποδηλώνει μειωμένο ενδιαφέρον σε σχέση με τα μαθήματα θετικών και οικονομικών επιστημών.</a:t>
            </a:r>
            <a:endParaRPr lang="en-US" sz="1400" dirty="0"/>
          </a:p>
        </p:txBody>
      </p:sp>
    </p:spTree>
    <p:extLst>
      <p:ext uri="{BB962C8B-B14F-4D97-AF65-F5344CB8AC3E}">
        <p14:creationId xmlns:p14="http://schemas.microsoft.com/office/powerpoint/2010/main" val="933946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3313</Words>
  <Application>Microsoft Office PowerPoint</Application>
  <PresentationFormat>On-screen Show (4:3)</PresentationFormat>
  <Paragraphs>461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Παγκύπριες Εξετάσεις Πρόσβασης για την Εισαγωγή σε Πανεπιστημιακές Σχολές 2024</vt:lpstr>
      <vt:lpstr>Επισκόπηση Στατιστικών Υποψηφίων (2020-2024)</vt:lpstr>
      <vt:lpstr>Υποψήφιοι για πρόσβαση στα Δημόσια ΑΕΙ της Κύπρου και της Ελλάδας</vt:lpstr>
      <vt:lpstr>Υποψήφιοι που είναι τελειόφοιτοι</vt:lpstr>
      <vt:lpstr>Υποψήφιοι που είναι παλαιοί απόφοιτοι</vt:lpstr>
      <vt:lpstr>Υποψήφιοι για πρόσβαση στις Στρατιωτικές Σχολές</vt:lpstr>
      <vt:lpstr>Υποψήφιοι  που αιτήθηκαν διευκολύνσεις</vt:lpstr>
      <vt:lpstr>Αριθμός Υποψηφίων ανά Εξεταζόμενο Μάθημα (Τα 20 πιο δημοφιλή μαθήματα)</vt:lpstr>
      <vt:lpstr>Αριθμός Υποψηφίων ανά Εξεταζόμενο Μάθημα (Τα 20 πιο δημοφιλή μαθήματα)</vt:lpstr>
      <vt:lpstr>Ερμηνείες:</vt:lpstr>
      <vt:lpstr>Αριθμός υποψηφίων κατά Τμήμα Σπουδών σύμφωνα με την πρώτη επιλογή (παρουσιάζονται τα πρώτα 20 Τμήματα και ο αριθμός υποψηφίων κατά Τμήμα βάσει της πρώτης τους επιλογής)</vt:lpstr>
      <vt:lpstr>Συμπεράσματα: Αριθμός υποψηφίων κατά Τμήμα Σπουδών σύμφωνα με την πρώτη επιλογή (παρουσιάζονται τα πρώτα 20 Τμήματα και ο αριθμός υποψηφίων κατά Τμήμα βάσει της πρώτης τους επιλογής)</vt:lpstr>
      <vt:lpstr>Ερμηνείες: Αριθμός υποψηφίων κατά Τμήμα Σπουδών σύμφωνα με την πρώτη επιλογή (παρουσιάζονται τα πρώτα 20 Τμήματα και ο αριθμός υποψηφίων κατά Τμήμα βάσει της πρώτης τους επιλογής)</vt:lpstr>
      <vt:lpstr>Επιλογές υποψηφίων κατά Τμήμα Σπουδών και κατά αριθμό υποψηφίων (Παρουσιάζονται τα πρώτα 20 Τμήματα)</vt:lpstr>
      <vt:lpstr>Συμπεράσματα για τις Επιλογές Υποψηφίων κατά Τμήμα Σπουδών (Τα πρώτα 20 Τμήματα)</vt:lpstr>
      <vt:lpstr>Επιλογές υποψηφίων κατά Τμήμα Σπουδών και κατά αριθμό υποψηφίων</vt:lpstr>
      <vt:lpstr>Επιλογές υποψηφίων κατά Τμήμα Σπουδών και κατά αριθμό υποψηφίων</vt:lpstr>
      <vt:lpstr>Επιλογές υποψηφίων κατά Τμήμα Σπουδών και κατά αριθμό υποψηφίων</vt:lpstr>
      <vt:lpstr>Επιλογές υποψηφίων κατά Τμήμα Σπουδών και κατά αριθμό υποψηφίων</vt:lpstr>
      <vt:lpstr>Επιλογές υποψηφίων κατά Τμήμα Σπουδών και κατά αριθμό υποψηφίων</vt:lpstr>
      <vt:lpstr>Συμπεράσματα επιλογών υποψηφίων κατά Τμήμα Σπουδών</vt:lpstr>
      <vt:lpstr>Ερμηνείες:</vt:lpstr>
      <vt:lpstr>Συστάσεις για Μαθητές:</vt:lpstr>
      <vt:lpstr>Εξερεύνηση και Ανάπτυξη Δεξιοτήτων:</vt:lpstr>
      <vt:lpstr>Στόχευση σε Προγράμματα με Επαγγελματικές Προοπτικές:</vt:lpstr>
      <vt:lpstr>Αναζήτηση Συμβουλών Επαγγελματικού Προσανατολισμού:</vt:lpstr>
      <vt:lpstr>Συστάσεις για Εκπαιδευτικούς:</vt:lpstr>
      <vt:lpstr>Προσαρμογή και Αναβάθμιση των Προγραμμάτων Σπουδών:</vt:lpstr>
      <vt:lpstr>Προώθηση της Καινοτομίας και της Δημιουργικότητας:</vt:lpstr>
      <vt:lpstr>Συνεργασία με τη Βιομηχανία και την Κοινότητα:</vt:lpstr>
      <vt:lpstr>Συστάσεις για Υπεύθυνους Χάραξης Πολιτικής:</vt:lpstr>
      <vt:lpstr>Επενδύσεις σε Υποδομές και Πόρους:</vt:lpstr>
      <vt:lpstr>Ανάπτυξη Επαγγελματικών Προγραμμάτων και Κατάρτισης:</vt:lpstr>
      <vt:lpstr>Υποστήριξη Καινοτομίας και Έρευνας:</vt:lpstr>
      <vt:lpstr>Προώθηση Διεθνούς Συνεργασίας και Ανταλλαγής: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Παγκύπριες Εξετάσεις Πρόσβασης για την Εισαγωγή σε Πανεπιστημιακές Σχολές 2024</dc:title>
  <dc:creator>Kasios</dc:creator>
  <cp:lastModifiedBy>Kasios</cp:lastModifiedBy>
  <cp:revision>12</cp:revision>
  <dcterms:created xsi:type="dcterms:W3CDTF">2024-07-01T16:05:49Z</dcterms:created>
  <dcterms:modified xsi:type="dcterms:W3CDTF">2024-07-01T17:46:46Z</dcterms:modified>
</cp:coreProperties>
</file>